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27"/>
  </p:notesMasterIdLst>
  <p:sldIdLst>
    <p:sldId id="256" r:id="rId2"/>
    <p:sldId id="260" r:id="rId3"/>
    <p:sldId id="257" r:id="rId4"/>
    <p:sldId id="261" r:id="rId5"/>
    <p:sldId id="258" r:id="rId6"/>
    <p:sldId id="263" r:id="rId7"/>
    <p:sldId id="264" r:id="rId8"/>
    <p:sldId id="265" r:id="rId9"/>
    <p:sldId id="266" r:id="rId10"/>
    <p:sldId id="267" r:id="rId11"/>
    <p:sldId id="268" r:id="rId12"/>
    <p:sldId id="269" r:id="rId13"/>
    <p:sldId id="270" r:id="rId14"/>
    <p:sldId id="271" r:id="rId15"/>
    <p:sldId id="281" r:id="rId16"/>
    <p:sldId id="280" r:id="rId17"/>
    <p:sldId id="273" r:id="rId18"/>
    <p:sldId id="272" r:id="rId19"/>
    <p:sldId id="274" r:id="rId20"/>
    <p:sldId id="275" r:id="rId21"/>
    <p:sldId id="276" r:id="rId22"/>
    <p:sldId id="262"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7.&#925;&#927;&#924;&#921;&#922;&#9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7.&#925;&#927;&#924;&#921;&#922;&#9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a:t>Κατα έτος το ποσοστό επιτύχιας</a:t>
            </a:r>
            <a:endParaRPr lang="en-US"/>
          </a:p>
        </c:rich>
      </c:tx>
      <c:overlay val="0"/>
      <c:spPr>
        <a:noFill/>
        <a:ln>
          <a:noFill/>
        </a:ln>
        <a:effectLst/>
      </c:spPr>
    </c:title>
    <c:autoTitleDeleted val="0"/>
    <c:plotArea>
      <c:layout/>
      <c:barChart>
        <c:barDir val="col"/>
        <c:grouping val="clustered"/>
        <c:varyColors val="0"/>
        <c:ser>
          <c:idx val="0"/>
          <c:order val="0"/>
          <c:tx>
            <c:strRef>
              <c:f>ΣΤΑΤΙΣΤΙΚΑ!$A$2</c:f>
              <c:strCache>
                <c:ptCount val="1"/>
                <c:pt idx="0">
                  <c:v>Αστικές </c:v>
                </c:pt>
              </c:strCache>
            </c:strRef>
          </c:tx>
          <c:spPr>
            <a:solidFill>
              <a:schemeClr val="accent6"/>
            </a:solidFill>
            <a:ln>
              <a:noFill/>
            </a:ln>
            <a:effectLst/>
          </c:spPr>
          <c:invertIfNegative val="0"/>
          <c:cat>
            <c:numRef>
              <c:f>ΣΤΑΤΙΣΤΙΚΑ!$B$1:$DH$1</c:f>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f>ΣΤΑΤΙΣΤΙΚΑ!$B$2:$DH$2</c:f>
              <c:numCache>
                <c:formatCode>0%</c:formatCode>
                <c:ptCount val="110"/>
                <c:pt idx="0">
                  <c:v>0</c:v>
                </c:pt>
                <c:pt idx="1">
                  <c:v>0.44000000000000011</c:v>
                </c:pt>
                <c:pt idx="3">
                  <c:v>0.53</c:v>
                </c:pt>
                <c:pt idx="5">
                  <c:v>0.33000000000000013</c:v>
                </c:pt>
                <c:pt idx="7">
                  <c:v>0.4</c:v>
                </c:pt>
                <c:pt idx="9">
                  <c:v>0.59000000000000019</c:v>
                </c:pt>
                <c:pt idx="10">
                  <c:v>0.52</c:v>
                </c:pt>
                <c:pt idx="12">
                  <c:v>0.61000000000000021</c:v>
                </c:pt>
                <c:pt idx="14">
                  <c:v>0.53</c:v>
                </c:pt>
                <c:pt idx="16">
                  <c:v>0.41000000000000009</c:v>
                </c:pt>
                <c:pt idx="18">
                  <c:v>0.4900000000000001</c:v>
                </c:pt>
                <c:pt idx="20">
                  <c:v>0.4300000000000001</c:v>
                </c:pt>
                <c:pt idx="22">
                  <c:v>0.3600000000000001</c:v>
                </c:pt>
                <c:pt idx="24">
                  <c:v>0.35000000000000009</c:v>
                </c:pt>
                <c:pt idx="26">
                  <c:v>0.35000000000000009</c:v>
                </c:pt>
                <c:pt idx="28">
                  <c:v>0.59000000000000019</c:v>
                </c:pt>
                <c:pt idx="30">
                  <c:v>0</c:v>
                </c:pt>
                <c:pt idx="32">
                  <c:v>0.3600000000000001</c:v>
                </c:pt>
                <c:pt idx="34">
                  <c:v>0.5</c:v>
                </c:pt>
                <c:pt idx="36">
                  <c:v>0.27</c:v>
                </c:pt>
                <c:pt idx="38">
                  <c:v>0.45</c:v>
                </c:pt>
                <c:pt idx="40">
                  <c:v>0.44000000000000011</c:v>
                </c:pt>
                <c:pt idx="42">
                  <c:v>0.37000000000000011</c:v>
                </c:pt>
                <c:pt idx="44">
                  <c:v>0.29000000000000009</c:v>
                </c:pt>
                <c:pt idx="46">
                  <c:v>0.48000000000000009</c:v>
                </c:pt>
                <c:pt idx="48">
                  <c:v>0.4900000000000001</c:v>
                </c:pt>
                <c:pt idx="50">
                  <c:v>0.34000000000000014</c:v>
                </c:pt>
                <c:pt idx="52">
                  <c:v>0.5</c:v>
                </c:pt>
                <c:pt idx="54">
                  <c:v>0.4</c:v>
                </c:pt>
                <c:pt idx="56">
                  <c:v>0.37000000000000011</c:v>
                </c:pt>
                <c:pt idx="58">
                  <c:v>0.6000000000000002</c:v>
                </c:pt>
                <c:pt idx="60">
                  <c:v>0.56000000000000005</c:v>
                </c:pt>
                <c:pt idx="62">
                  <c:v>0.38000000000000012</c:v>
                </c:pt>
                <c:pt idx="64">
                  <c:v>0.44000000000000011</c:v>
                </c:pt>
                <c:pt idx="66">
                  <c:v>0.37000000000000011</c:v>
                </c:pt>
                <c:pt idx="68">
                  <c:v>0.45</c:v>
                </c:pt>
                <c:pt idx="70">
                  <c:v>0.44000000000000011</c:v>
                </c:pt>
                <c:pt idx="72">
                  <c:v>0.28000000000000008</c:v>
                </c:pt>
                <c:pt idx="74">
                  <c:v>0.4</c:v>
                </c:pt>
                <c:pt idx="76">
                  <c:v>0.32000000000000012</c:v>
                </c:pt>
                <c:pt idx="78">
                  <c:v>0.37000000000000011</c:v>
                </c:pt>
                <c:pt idx="80">
                  <c:v>0.37000000000000011</c:v>
                </c:pt>
                <c:pt idx="82">
                  <c:v>0.28000000000000008</c:v>
                </c:pt>
                <c:pt idx="84">
                  <c:v>0.3000000000000001</c:v>
                </c:pt>
                <c:pt idx="86">
                  <c:v>0.32000000000000012</c:v>
                </c:pt>
                <c:pt idx="88">
                  <c:v>0.25</c:v>
                </c:pt>
                <c:pt idx="90">
                  <c:v>0.15000000000000005</c:v>
                </c:pt>
                <c:pt idx="92">
                  <c:v>0.31000000000000011</c:v>
                </c:pt>
                <c:pt idx="94">
                  <c:v>0.35000000000000009</c:v>
                </c:pt>
                <c:pt idx="96">
                  <c:v>0.37000000000000011</c:v>
                </c:pt>
                <c:pt idx="98">
                  <c:v>0.29000000000000009</c:v>
                </c:pt>
                <c:pt idx="100">
                  <c:v>0.37000000000000011</c:v>
                </c:pt>
                <c:pt idx="102">
                  <c:v>0.34000000000000014</c:v>
                </c:pt>
                <c:pt idx="104">
                  <c:v>0.31000000000000011</c:v>
                </c:pt>
                <c:pt idx="106">
                  <c:v>0.39000000000000012</c:v>
                </c:pt>
                <c:pt idx="108">
                  <c:v>0.31000000000000011</c:v>
                </c:pt>
              </c:numCache>
            </c:numRef>
          </c:val>
          <c:extLst>
            <c:ext xmlns:c16="http://schemas.microsoft.com/office/drawing/2014/chart" uri="{C3380CC4-5D6E-409C-BE32-E72D297353CC}">
              <c16:uniqueId val="{00000000-8D72-4125-8267-9FA7BFFDA172}"/>
            </c:ext>
          </c:extLst>
        </c:ser>
        <c:ser>
          <c:idx val="1"/>
          <c:order val="1"/>
          <c:tx>
            <c:strRef>
              <c:f>ΣΤΑΤΙΣΤΙΚΑ!$A$3</c:f>
              <c:strCache>
                <c:ptCount val="1"/>
                <c:pt idx="0">
                  <c:v>Ποινικές</c:v>
                </c:pt>
              </c:strCache>
            </c:strRef>
          </c:tx>
          <c:spPr>
            <a:solidFill>
              <a:schemeClr val="accent5"/>
            </a:solidFill>
            <a:ln>
              <a:noFill/>
            </a:ln>
            <a:effectLst/>
          </c:spPr>
          <c:invertIfNegative val="0"/>
          <c:cat>
            <c:numRef>
              <c:f>ΣΤΑΤΙΣΤΙΚΑ!$B$1:$DH$1</c:f>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f>ΣΤΑΤΙΣΤΙΚΑ!$B$3:$DH$3</c:f>
              <c:numCache>
                <c:formatCode>0%</c:formatCode>
                <c:ptCount val="110"/>
                <c:pt idx="0">
                  <c:v>0</c:v>
                </c:pt>
                <c:pt idx="1">
                  <c:v>0.5</c:v>
                </c:pt>
                <c:pt idx="3">
                  <c:v>0.3600000000000001</c:v>
                </c:pt>
                <c:pt idx="5">
                  <c:v>0.45</c:v>
                </c:pt>
                <c:pt idx="7">
                  <c:v>0.67000000000000026</c:v>
                </c:pt>
                <c:pt idx="9">
                  <c:v>0.59000000000000019</c:v>
                </c:pt>
                <c:pt idx="10">
                  <c:v>0.5</c:v>
                </c:pt>
                <c:pt idx="12">
                  <c:v>0.51</c:v>
                </c:pt>
                <c:pt idx="14">
                  <c:v>0.41000000000000009</c:v>
                </c:pt>
                <c:pt idx="16">
                  <c:v>0.55000000000000004</c:v>
                </c:pt>
                <c:pt idx="18">
                  <c:v>0.5</c:v>
                </c:pt>
                <c:pt idx="20">
                  <c:v>0.44000000000000011</c:v>
                </c:pt>
                <c:pt idx="22">
                  <c:v>0.59000000000000019</c:v>
                </c:pt>
                <c:pt idx="24">
                  <c:v>0.47000000000000008</c:v>
                </c:pt>
                <c:pt idx="26">
                  <c:v>0.8</c:v>
                </c:pt>
                <c:pt idx="28">
                  <c:v>0.65000000000000024</c:v>
                </c:pt>
                <c:pt idx="30">
                  <c:v>0.6000000000000002</c:v>
                </c:pt>
                <c:pt idx="32">
                  <c:v>0.63000000000000023</c:v>
                </c:pt>
                <c:pt idx="34">
                  <c:v>0.67000000000000026</c:v>
                </c:pt>
                <c:pt idx="36">
                  <c:v>0.56999999999999995</c:v>
                </c:pt>
                <c:pt idx="38">
                  <c:v>0.71000000000000019</c:v>
                </c:pt>
                <c:pt idx="40">
                  <c:v>0.63000000000000023</c:v>
                </c:pt>
                <c:pt idx="42">
                  <c:v>8.0000000000000029E-2</c:v>
                </c:pt>
                <c:pt idx="44">
                  <c:v>0.5</c:v>
                </c:pt>
                <c:pt idx="46">
                  <c:v>0.45</c:v>
                </c:pt>
                <c:pt idx="48">
                  <c:v>0.48000000000000009</c:v>
                </c:pt>
                <c:pt idx="50">
                  <c:v>0.3000000000000001</c:v>
                </c:pt>
                <c:pt idx="52">
                  <c:v>0.55000000000000004</c:v>
                </c:pt>
                <c:pt idx="54">
                  <c:v>0.31000000000000011</c:v>
                </c:pt>
                <c:pt idx="56">
                  <c:v>0.53</c:v>
                </c:pt>
                <c:pt idx="58">
                  <c:v>0.31000000000000011</c:v>
                </c:pt>
                <c:pt idx="60">
                  <c:v>0.34000000000000014</c:v>
                </c:pt>
                <c:pt idx="62">
                  <c:v>0.35000000000000009</c:v>
                </c:pt>
                <c:pt idx="64">
                  <c:v>0.52</c:v>
                </c:pt>
                <c:pt idx="66">
                  <c:v>0.38000000000000012</c:v>
                </c:pt>
                <c:pt idx="68">
                  <c:v>0.46</c:v>
                </c:pt>
                <c:pt idx="70">
                  <c:v>0.38000000000000012</c:v>
                </c:pt>
                <c:pt idx="72">
                  <c:v>0.4900000000000001</c:v>
                </c:pt>
                <c:pt idx="74">
                  <c:v>0.37000000000000011</c:v>
                </c:pt>
                <c:pt idx="76">
                  <c:v>0.35000000000000009</c:v>
                </c:pt>
                <c:pt idx="78">
                  <c:v>0.39000000000000012</c:v>
                </c:pt>
                <c:pt idx="80">
                  <c:v>0.41000000000000009</c:v>
                </c:pt>
                <c:pt idx="82">
                  <c:v>0.4200000000000001</c:v>
                </c:pt>
                <c:pt idx="84">
                  <c:v>0.41000000000000009</c:v>
                </c:pt>
                <c:pt idx="86">
                  <c:v>0.37000000000000011</c:v>
                </c:pt>
                <c:pt idx="88">
                  <c:v>0.19000000000000006</c:v>
                </c:pt>
                <c:pt idx="90">
                  <c:v>0.28000000000000008</c:v>
                </c:pt>
                <c:pt idx="92">
                  <c:v>0.39000000000000012</c:v>
                </c:pt>
                <c:pt idx="94">
                  <c:v>0.27</c:v>
                </c:pt>
                <c:pt idx="96">
                  <c:v>0.4</c:v>
                </c:pt>
                <c:pt idx="98">
                  <c:v>0.37000000000000011</c:v>
                </c:pt>
                <c:pt idx="100">
                  <c:v>0.35000000000000009</c:v>
                </c:pt>
                <c:pt idx="102">
                  <c:v>0.27</c:v>
                </c:pt>
                <c:pt idx="104">
                  <c:v>0.47000000000000008</c:v>
                </c:pt>
                <c:pt idx="106">
                  <c:v>0.32000000000000012</c:v>
                </c:pt>
                <c:pt idx="108">
                  <c:v>0.28000000000000008</c:v>
                </c:pt>
              </c:numCache>
            </c:numRef>
          </c:val>
          <c:extLst>
            <c:ext xmlns:c16="http://schemas.microsoft.com/office/drawing/2014/chart" uri="{C3380CC4-5D6E-409C-BE32-E72D297353CC}">
              <c16:uniqueId val="{00000001-8D72-4125-8267-9FA7BFFDA172}"/>
            </c:ext>
          </c:extLst>
        </c:ser>
        <c:ser>
          <c:idx val="2"/>
          <c:order val="2"/>
          <c:tx>
            <c:strRef>
              <c:f>ΣΤΑΤΙΣΤΙΚΑ!$A$4</c:f>
              <c:strCache>
                <c:ptCount val="1"/>
                <c:pt idx="0">
                  <c:v>Αναθεωρητικές</c:v>
                </c:pt>
              </c:strCache>
            </c:strRef>
          </c:tx>
          <c:spPr>
            <a:solidFill>
              <a:schemeClr val="accent4"/>
            </a:solidFill>
            <a:ln>
              <a:noFill/>
            </a:ln>
            <a:effectLst/>
          </c:spPr>
          <c:invertIfNegative val="0"/>
          <c:cat>
            <c:numRef>
              <c:f>ΣΤΑΤΙΣΤΙΚΑ!$B$1:$DH$1</c:f>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f>ΣΤΑΤΙΣΤΙΚΑ!$B$4:$DH$4</c:f>
              <c:numCache>
                <c:formatCode>0%</c:formatCode>
                <c:ptCount val="110"/>
                <c:pt idx="0">
                  <c:v>0</c:v>
                </c:pt>
                <c:pt idx="1">
                  <c:v>0</c:v>
                </c:pt>
                <c:pt idx="3">
                  <c:v>0</c:v>
                </c:pt>
                <c:pt idx="5">
                  <c:v>0</c:v>
                </c:pt>
                <c:pt idx="7">
                  <c:v>0</c:v>
                </c:pt>
                <c:pt idx="9">
                  <c:v>0.4</c:v>
                </c:pt>
                <c:pt idx="10">
                  <c:v>0.44000000000000011</c:v>
                </c:pt>
                <c:pt idx="12">
                  <c:v>0</c:v>
                </c:pt>
                <c:pt idx="14">
                  <c:v>0.5</c:v>
                </c:pt>
                <c:pt idx="16">
                  <c:v>0.71000000000000019</c:v>
                </c:pt>
                <c:pt idx="18">
                  <c:v>0.56999999999999995</c:v>
                </c:pt>
                <c:pt idx="20">
                  <c:v>0</c:v>
                </c:pt>
                <c:pt idx="22">
                  <c:v>0.5</c:v>
                </c:pt>
                <c:pt idx="24">
                  <c:v>0.5</c:v>
                </c:pt>
                <c:pt idx="26">
                  <c:v>0.33000000000000013</c:v>
                </c:pt>
                <c:pt idx="28">
                  <c:v>0.55000000000000004</c:v>
                </c:pt>
                <c:pt idx="30">
                  <c:v>0.86000000000000021</c:v>
                </c:pt>
                <c:pt idx="32">
                  <c:v>0</c:v>
                </c:pt>
                <c:pt idx="34">
                  <c:v>0</c:v>
                </c:pt>
                <c:pt idx="36">
                  <c:v>0.55000000000000004</c:v>
                </c:pt>
                <c:pt idx="38">
                  <c:v>0.4300000000000001</c:v>
                </c:pt>
                <c:pt idx="40">
                  <c:v>0.67000000000000026</c:v>
                </c:pt>
                <c:pt idx="42">
                  <c:v>0.27</c:v>
                </c:pt>
                <c:pt idx="44">
                  <c:v>0.17</c:v>
                </c:pt>
                <c:pt idx="46">
                  <c:v>0.22000000000000006</c:v>
                </c:pt>
                <c:pt idx="48">
                  <c:v>0.26</c:v>
                </c:pt>
                <c:pt idx="50">
                  <c:v>0.24000000000000005</c:v>
                </c:pt>
                <c:pt idx="52">
                  <c:v>0.33000000000000013</c:v>
                </c:pt>
                <c:pt idx="54">
                  <c:v>0.33000000000000013</c:v>
                </c:pt>
                <c:pt idx="56">
                  <c:v>0.33000000000000013</c:v>
                </c:pt>
                <c:pt idx="58">
                  <c:v>0.32000000000000012</c:v>
                </c:pt>
                <c:pt idx="60">
                  <c:v>0.56999999999999995</c:v>
                </c:pt>
                <c:pt idx="62">
                  <c:v>0.51</c:v>
                </c:pt>
                <c:pt idx="64">
                  <c:v>0.4300000000000001</c:v>
                </c:pt>
                <c:pt idx="66">
                  <c:v>0.51</c:v>
                </c:pt>
                <c:pt idx="68">
                  <c:v>0.31000000000000011</c:v>
                </c:pt>
                <c:pt idx="70">
                  <c:v>0.48000000000000009</c:v>
                </c:pt>
                <c:pt idx="72">
                  <c:v>0.33000000000000013</c:v>
                </c:pt>
                <c:pt idx="74">
                  <c:v>0.31000000000000011</c:v>
                </c:pt>
                <c:pt idx="76">
                  <c:v>0.31000000000000011</c:v>
                </c:pt>
                <c:pt idx="78">
                  <c:v>0.23</c:v>
                </c:pt>
                <c:pt idx="80">
                  <c:v>0.25</c:v>
                </c:pt>
                <c:pt idx="82">
                  <c:v>0.41000000000000009</c:v>
                </c:pt>
                <c:pt idx="84">
                  <c:v>0.31000000000000011</c:v>
                </c:pt>
                <c:pt idx="86">
                  <c:v>0.32000000000000012</c:v>
                </c:pt>
                <c:pt idx="88">
                  <c:v>0.33000000000000013</c:v>
                </c:pt>
                <c:pt idx="90">
                  <c:v>0.3600000000000001</c:v>
                </c:pt>
                <c:pt idx="92">
                  <c:v>0.35000000000000009</c:v>
                </c:pt>
                <c:pt idx="94">
                  <c:v>0.32000000000000012</c:v>
                </c:pt>
                <c:pt idx="96">
                  <c:v>0.63000000000000023</c:v>
                </c:pt>
                <c:pt idx="98">
                  <c:v>0.35000000000000009</c:v>
                </c:pt>
                <c:pt idx="100">
                  <c:v>0.3000000000000001</c:v>
                </c:pt>
                <c:pt idx="102">
                  <c:v>0</c:v>
                </c:pt>
                <c:pt idx="104">
                  <c:v>0.22000000000000006</c:v>
                </c:pt>
                <c:pt idx="106">
                  <c:v>0.23</c:v>
                </c:pt>
                <c:pt idx="108">
                  <c:v>0.3000000000000001</c:v>
                </c:pt>
              </c:numCache>
            </c:numRef>
          </c:val>
          <c:extLst>
            <c:ext xmlns:c16="http://schemas.microsoft.com/office/drawing/2014/chart" uri="{C3380CC4-5D6E-409C-BE32-E72D297353CC}">
              <c16:uniqueId val="{00000002-8D72-4125-8267-9FA7BFFDA172}"/>
            </c:ext>
          </c:extLst>
        </c:ser>
        <c:dLbls>
          <c:showLegendKey val="0"/>
          <c:showVal val="0"/>
          <c:showCatName val="0"/>
          <c:showSerName val="0"/>
          <c:showPercent val="0"/>
          <c:showBubbleSize val="0"/>
        </c:dLbls>
        <c:gapWidth val="150"/>
        <c:axId val="55124736"/>
        <c:axId val="55126272"/>
        <c:extLst>
          <c:ext xmlns:c15="http://schemas.microsoft.com/office/drawing/2012/chart" uri="{02D57815-91ED-43cb-92C2-25804820EDAC}">
            <c15:filteredBarSeries>
              <c15:ser>
                <c:idx val="3"/>
                <c:order val="3"/>
                <c:tx>
                  <c:strRef>
                    <c:extLst>
                      <c:ext uri="{02D57815-91ED-43cb-92C2-25804820EDAC}">
                        <c15:formulaRef>
                          <c15:sqref>ΣΤΑΤΙΣΤΙΚΑ!$A$5</c15:sqref>
                        </c15:formulaRef>
                      </c:ext>
                    </c:extLst>
                    <c:strCache>
                      <c:ptCount val="1"/>
                      <c:pt idx="0">
                        <c:v>Αδημοσίευτες</c:v>
                      </c:pt>
                    </c:strCache>
                  </c:strRef>
                </c:tx>
                <c:spPr>
                  <a:solidFill>
                    <a:schemeClr val="accent6">
                      <a:lumMod val="60000"/>
                    </a:schemeClr>
                  </a:solidFill>
                  <a:ln>
                    <a:noFill/>
                  </a:ln>
                  <a:effectLst/>
                </c:spPr>
                <c:invertIfNegative val="0"/>
                <c:cat>
                  <c:numRef>
                    <c:extLst>
                      <c:ext uri="{02D57815-91ED-43cb-92C2-25804820EDAC}">
                        <c15:formulaRef>
                          <c15:sqref>ΣΤΑΤΙΣΤΙΚΑ!$B$1:$DH$1</c15:sqref>
                        </c15:formulaRef>
                      </c:ext>
                    </c:extLst>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extLst>
                      <c:ext uri="{02D57815-91ED-43cb-92C2-25804820EDAC}">
                        <c15:formulaRef>
                          <c15:sqref>ΣΤΑΤΙΣΤΙΚΑ!$B$5:$DH$5</c15:sqref>
                        </c15:formulaRef>
                      </c:ext>
                    </c:extLst>
                    <c:numCache>
                      <c:formatCode>0%</c:formatCode>
                      <c:ptCount val="110"/>
                      <c:pt idx="0">
                        <c:v>0</c:v>
                      </c:pt>
                      <c:pt idx="1">
                        <c:v>0</c:v>
                      </c:pt>
                      <c:pt idx="3">
                        <c:v>0</c:v>
                      </c:pt>
                      <c:pt idx="5">
                        <c:v>0</c:v>
                      </c:pt>
                      <c:pt idx="7">
                        <c:v>0</c:v>
                      </c:pt>
                      <c:pt idx="9">
                        <c:v>0</c:v>
                      </c:pt>
                      <c:pt idx="10">
                        <c:v>0</c:v>
                      </c:pt>
                      <c:pt idx="12">
                        <c:v>0</c:v>
                      </c:pt>
                      <c:pt idx="14">
                        <c:v>0</c:v>
                      </c:pt>
                      <c:pt idx="16">
                        <c:v>0</c:v>
                      </c:pt>
                      <c:pt idx="18">
                        <c:v>0</c:v>
                      </c:pt>
                      <c:pt idx="20">
                        <c:v>0</c:v>
                      </c:pt>
                      <c:pt idx="22">
                        <c:v>0</c:v>
                      </c:pt>
                      <c:pt idx="24">
                        <c:v>0</c:v>
                      </c:pt>
                      <c:pt idx="26">
                        <c:v>0</c:v>
                      </c:pt>
                      <c:pt idx="28">
                        <c:v>0</c:v>
                      </c:pt>
                      <c:pt idx="30">
                        <c:v>0</c:v>
                      </c:pt>
                      <c:pt idx="32">
                        <c:v>0</c:v>
                      </c:pt>
                      <c:pt idx="34">
                        <c:v>0</c:v>
                      </c:pt>
                      <c:pt idx="36">
                        <c:v>0</c:v>
                      </c:pt>
                      <c:pt idx="38">
                        <c:v>0</c:v>
                      </c:pt>
                      <c:pt idx="40">
                        <c:v>0</c:v>
                      </c:pt>
                      <c:pt idx="42">
                        <c:v>0</c:v>
                      </c:pt>
                      <c:pt idx="44">
                        <c:v>0</c:v>
                      </c:pt>
                      <c:pt idx="46">
                        <c:v>0</c:v>
                      </c:pt>
                      <c:pt idx="48">
                        <c:v>0</c:v>
                      </c:pt>
                      <c:pt idx="50">
                        <c:v>0</c:v>
                      </c:pt>
                      <c:pt idx="52">
                        <c:v>0</c:v>
                      </c:pt>
                      <c:pt idx="54">
                        <c:v>0</c:v>
                      </c:pt>
                      <c:pt idx="56">
                        <c:v>0</c:v>
                      </c:pt>
                      <c:pt idx="58">
                        <c:v>0</c:v>
                      </c:pt>
                      <c:pt idx="60">
                        <c:v>0</c:v>
                      </c:pt>
                      <c:pt idx="62">
                        <c:v>0</c:v>
                      </c:pt>
                      <c:pt idx="64">
                        <c:v>0</c:v>
                      </c:pt>
                      <c:pt idx="66">
                        <c:v>0</c:v>
                      </c:pt>
                      <c:pt idx="68">
                        <c:v>0</c:v>
                      </c:pt>
                      <c:pt idx="70">
                        <c:v>0</c:v>
                      </c:pt>
                      <c:pt idx="72">
                        <c:v>0</c:v>
                      </c:pt>
                      <c:pt idx="74">
                        <c:v>0</c:v>
                      </c:pt>
                      <c:pt idx="76">
                        <c:v>0</c:v>
                      </c:pt>
                      <c:pt idx="78">
                        <c:v>0</c:v>
                      </c:pt>
                      <c:pt idx="80">
                        <c:v>0</c:v>
                      </c:pt>
                      <c:pt idx="82">
                        <c:v>0</c:v>
                      </c:pt>
                      <c:pt idx="84">
                        <c:v>0</c:v>
                      </c:pt>
                      <c:pt idx="86">
                        <c:v>0</c:v>
                      </c:pt>
                      <c:pt idx="88">
                        <c:v>0</c:v>
                      </c:pt>
                      <c:pt idx="90">
                        <c:v>0</c:v>
                      </c:pt>
                      <c:pt idx="92">
                        <c:v>0</c:v>
                      </c:pt>
                      <c:pt idx="94">
                        <c:v>0</c:v>
                      </c:pt>
                      <c:pt idx="96">
                        <c:v>0</c:v>
                      </c:pt>
                      <c:pt idx="98">
                        <c:v>0.67</c:v>
                      </c:pt>
                      <c:pt idx="100">
                        <c:v>0.34</c:v>
                      </c:pt>
                      <c:pt idx="102">
                        <c:v>0.36</c:v>
                      </c:pt>
                      <c:pt idx="104">
                        <c:v>0</c:v>
                      </c:pt>
                      <c:pt idx="106">
                        <c:v>0</c:v>
                      </c:pt>
                      <c:pt idx="108">
                        <c:v>0</c:v>
                      </c:pt>
                    </c:numCache>
                  </c:numRef>
                </c:val>
                <c:extLst>
                  <c:ext xmlns:c16="http://schemas.microsoft.com/office/drawing/2014/chart" uri="{C3380CC4-5D6E-409C-BE32-E72D297353CC}">
                    <c16:uniqueId val="{00000003-8D72-4125-8267-9FA7BFFDA17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ΣΤΑΤΙΣΤΙΚΑ!$A$6</c15:sqref>
                        </c15:formulaRef>
                      </c:ext>
                    </c:extLst>
                    <c:strCache>
                      <c:ptCount val="1"/>
                      <c:pt idx="0">
                        <c:v>Αίτηση για άδεια προνομιακού εντάλματος </c:v>
                      </c:pt>
                    </c:strCache>
                  </c:strRef>
                </c:tx>
                <c:spPr>
                  <a:solidFill>
                    <a:schemeClr val="accent5">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ΣΤΑΤΙΣΤΙΚΑ!$B$1:$DH$1</c15:sqref>
                        </c15:formulaRef>
                      </c:ext>
                    </c:extLst>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extLst xmlns:c15="http://schemas.microsoft.com/office/drawing/2012/chart">
                      <c:ext xmlns:c15="http://schemas.microsoft.com/office/drawing/2012/chart" uri="{02D57815-91ED-43cb-92C2-25804820EDAC}">
                        <c15:formulaRef>
                          <c15:sqref>ΣΤΑΤΙΣΤΙΚΑ!$B$6:$DH$6</c15:sqref>
                        </c15:formulaRef>
                      </c:ext>
                    </c:extLst>
                    <c:numCache>
                      <c:formatCode>0%</c:formatCode>
                      <c:ptCount val="110"/>
                      <c:pt idx="0">
                        <c:v>0</c:v>
                      </c:pt>
                      <c:pt idx="1">
                        <c:v>0</c:v>
                      </c:pt>
                      <c:pt idx="3">
                        <c:v>0</c:v>
                      </c:pt>
                      <c:pt idx="5">
                        <c:v>0</c:v>
                      </c:pt>
                      <c:pt idx="7">
                        <c:v>0</c:v>
                      </c:pt>
                      <c:pt idx="9">
                        <c:v>0</c:v>
                      </c:pt>
                      <c:pt idx="10">
                        <c:v>0</c:v>
                      </c:pt>
                      <c:pt idx="12">
                        <c:v>0</c:v>
                      </c:pt>
                      <c:pt idx="14">
                        <c:v>1</c:v>
                      </c:pt>
                      <c:pt idx="16">
                        <c:v>0</c:v>
                      </c:pt>
                      <c:pt idx="18">
                        <c:v>1</c:v>
                      </c:pt>
                      <c:pt idx="20">
                        <c:v>0</c:v>
                      </c:pt>
                      <c:pt idx="22">
                        <c:v>1</c:v>
                      </c:pt>
                      <c:pt idx="24">
                        <c:v>0</c:v>
                      </c:pt>
                      <c:pt idx="26">
                        <c:v>0</c:v>
                      </c:pt>
                      <c:pt idx="28">
                        <c:v>0</c:v>
                      </c:pt>
                      <c:pt idx="30">
                        <c:v>0</c:v>
                      </c:pt>
                      <c:pt idx="32">
                        <c:v>0</c:v>
                      </c:pt>
                      <c:pt idx="34">
                        <c:v>0</c:v>
                      </c:pt>
                      <c:pt idx="36">
                        <c:v>0.5</c:v>
                      </c:pt>
                      <c:pt idx="38">
                        <c:v>1</c:v>
                      </c:pt>
                      <c:pt idx="40">
                        <c:v>1</c:v>
                      </c:pt>
                      <c:pt idx="42">
                        <c:v>0</c:v>
                      </c:pt>
                      <c:pt idx="44">
                        <c:v>0.4</c:v>
                      </c:pt>
                      <c:pt idx="46">
                        <c:v>0.25</c:v>
                      </c:pt>
                      <c:pt idx="48">
                        <c:v>0.67</c:v>
                      </c:pt>
                      <c:pt idx="50">
                        <c:v>0.75</c:v>
                      </c:pt>
                      <c:pt idx="52">
                        <c:v>0.71</c:v>
                      </c:pt>
                      <c:pt idx="54">
                        <c:v>0.83</c:v>
                      </c:pt>
                      <c:pt idx="56">
                        <c:v>0.6</c:v>
                      </c:pt>
                      <c:pt idx="58">
                        <c:v>0.41</c:v>
                      </c:pt>
                      <c:pt idx="60">
                        <c:v>0.22</c:v>
                      </c:pt>
                      <c:pt idx="62">
                        <c:v>0.1</c:v>
                      </c:pt>
                      <c:pt idx="64">
                        <c:v>0.39</c:v>
                      </c:pt>
                      <c:pt idx="66">
                        <c:v>0.36</c:v>
                      </c:pt>
                      <c:pt idx="68">
                        <c:v>0.14000000000000001</c:v>
                      </c:pt>
                      <c:pt idx="70">
                        <c:v>0.42</c:v>
                      </c:pt>
                      <c:pt idx="72">
                        <c:v>0.65</c:v>
                      </c:pt>
                      <c:pt idx="74">
                        <c:v>0.14000000000000001</c:v>
                      </c:pt>
                      <c:pt idx="76">
                        <c:v>0.59</c:v>
                      </c:pt>
                      <c:pt idx="78">
                        <c:v>0.41</c:v>
                      </c:pt>
                      <c:pt idx="80">
                        <c:v>0.25</c:v>
                      </c:pt>
                      <c:pt idx="82">
                        <c:v>0.28999999999999998</c:v>
                      </c:pt>
                      <c:pt idx="84">
                        <c:v>0.2</c:v>
                      </c:pt>
                      <c:pt idx="86">
                        <c:v>0.27</c:v>
                      </c:pt>
                      <c:pt idx="88">
                        <c:v>0.4</c:v>
                      </c:pt>
                      <c:pt idx="90">
                        <c:v>0.18</c:v>
                      </c:pt>
                      <c:pt idx="92">
                        <c:v>0.17</c:v>
                      </c:pt>
                      <c:pt idx="94">
                        <c:v>0.28999999999999998</c:v>
                      </c:pt>
                      <c:pt idx="96">
                        <c:v>0.17</c:v>
                      </c:pt>
                      <c:pt idx="98">
                        <c:v>0.15</c:v>
                      </c:pt>
                      <c:pt idx="100">
                        <c:v>0.09</c:v>
                      </c:pt>
                      <c:pt idx="102">
                        <c:v>0.4</c:v>
                      </c:pt>
                      <c:pt idx="104">
                        <c:v>0.28999999999999998</c:v>
                      </c:pt>
                      <c:pt idx="106">
                        <c:v>0.3</c:v>
                      </c:pt>
                      <c:pt idx="108">
                        <c:v>0.3</c:v>
                      </c:pt>
                    </c:numCache>
                  </c:numRef>
                </c:val>
                <c:extLst>
                  <c:ext xmlns:c16="http://schemas.microsoft.com/office/drawing/2014/chart" uri="{C3380CC4-5D6E-409C-BE32-E72D297353CC}">
                    <c16:uniqueId val="{00000004-8D72-4125-8267-9FA7BFFDA17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ΣΤΑΤΙΣΤΙΚΑ!$A$7</c15:sqref>
                        </c15:formulaRef>
                      </c:ext>
                    </c:extLst>
                    <c:strCache>
                      <c:ptCount val="1"/>
                      <c:pt idx="0">
                        <c:v>Αιτήσεις για προνομιακά εντάλματα </c:v>
                      </c:pt>
                    </c:strCache>
                  </c:strRef>
                </c:tx>
                <c:spPr>
                  <a:solidFill>
                    <a:schemeClr val="accent4">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ΣΤΑΤΙΣΤΙΚΑ!$B$1:$DH$1</c15:sqref>
                        </c15:formulaRef>
                      </c:ext>
                    </c:extLst>
                    <c:numCache>
                      <c:formatCode>0</c:formatCode>
                      <c:ptCount val="110"/>
                      <c:pt idx="0">
                        <c:v>1960</c:v>
                      </c:pt>
                      <c:pt idx="1">
                        <c:v>1961</c:v>
                      </c:pt>
                      <c:pt idx="3">
                        <c:v>1962</c:v>
                      </c:pt>
                      <c:pt idx="5">
                        <c:v>1963</c:v>
                      </c:pt>
                      <c:pt idx="7">
                        <c:v>1964</c:v>
                      </c:pt>
                      <c:pt idx="9">
                        <c:v>1965</c:v>
                      </c:pt>
                      <c:pt idx="10">
                        <c:v>1966</c:v>
                      </c:pt>
                      <c:pt idx="12">
                        <c:v>1967</c:v>
                      </c:pt>
                      <c:pt idx="14">
                        <c:v>1968</c:v>
                      </c:pt>
                      <c:pt idx="16">
                        <c:v>1969</c:v>
                      </c:pt>
                      <c:pt idx="18">
                        <c:v>1970</c:v>
                      </c:pt>
                      <c:pt idx="20">
                        <c:v>1971</c:v>
                      </c:pt>
                      <c:pt idx="22">
                        <c:v>1972</c:v>
                      </c:pt>
                      <c:pt idx="24">
                        <c:v>1973</c:v>
                      </c:pt>
                      <c:pt idx="26">
                        <c:v>1974</c:v>
                      </c:pt>
                      <c:pt idx="28">
                        <c:v>1975</c:v>
                      </c:pt>
                      <c:pt idx="30">
                        <c:v>1976</c:v>
                      </c:pt>
                      <c:pt idx="32">
                        <c:v>1977</c:v>
                      </c:pt>
                      <c:pt idx="34">
                        <c:v>1978</c:v>
                      </c:pt>
                      <c:pt idx="36">
                        <c:v>1979</c:v>
                      </c:pt>
                      <c:pt idx="38">
                        <c:v>1980</c:v>
                      </c:pt>
                      <c:pt idx="40">
                        <c:v>1981</c:v>
                      </c:pt>
                      <c:pt idx="42">
                        <c:v>1982</c:v>
                      </c:pt>
                      <c:pt idx="44">
                        <c:v>1983</c:v>
                      </c:pt>
                      <c:pt idx="46">
                        <c:v>1984</c:v>
                      </c:pt>
                      <c:pt idx="48">
                        <c:v>1985</c:v>
                      </c:pt>
                      <c:pt idx="50">
                        <c:v>1986</c:v>
                      </c:pt>
                      <c:pt idx="52">
                        <c:v>1987</c:v>
                      </c:pt>
                      <c:pt idx="54">
                        <c:v>1988</c:v>
                      </c:pt>
                      <c:pt idx="56">
                        <c:v>1989</c:v>
                      </c:pt>
                      <c:pt idx="58">
                        <c:v>1990</c:v>
                      </c:pt>
                      <c:pt idx="60">
                        <c:v>1991</c:v>
                      </c:pt>
                      <c:pt idx="62">
                        <c:v>1992</c:v>
                      </c:pt>
                      <c:pt idx="64">
                        <c:v>1993</c:v>
                      </c:pt>
                      <c:pt idx="66">
                        <c:v>1994</c:v>
                      </c:pt>
                      <c:pt idx="68">
                        <c:v>1995</c:v>
                      </c:pt>
                      <c:pt idx="70">
                        <c:v>1996</c:v>
                      </c:pt>
                      <c:pt idx="72">
                        <c:v>1997</c:v>
                      </c:pt>
                      <c:pt idx="74">
                        <c:v>1998</c:v>
                      </c:pt>
                      <c:pt idx="76">
                        <c:v>1999</c:v>
                      </c:pt>
                      <c:pt idx="78">
                        <c:v>2000</c:v>
                      </c:pt>
                      <c:pt idx="80">
                        <c:v>2001</c:v>
                      </c:pt>
                      <c:pt idx="82">
                        <c:v>2002</c:v>
                      </c:pt>
                      <c:pt idx="84">
                        <c:v>2003</c:v>
                      </c:pt>
                      <c:pt idx="86">
                        <c:v>2004</c:v>
                      </c:pt>
                      <c:pt idx="88">
                        <c:v>2005</c:v>
                      </c:pt>
                      <c:pt idx="90">
                        <c:v>2006</c:v>
                      </c:pt>
                      <c:pt idx="92">
                        <c:v>2007</c:v>
                      </c:pt>
                      <c:pt idx="94">
                        <c:v>2008</c:v>
                      </c:pt>
                      <c:pt idx="96">
                        <c:v>2009</c:v>
                      </c:pt>
                      <c:pt idx="98">
                        <c:v>2010</c:v>
                      </c:pt>
                      <c:pt idx="100">
                        <c:v>2011</c:v>
                      </c:pt>
                      <c:pt idx="102">
                        <c:v>2012</c:v>
                      </c:pt>
                      <c:pt idx="104">
                        <c:v>2013</c:v>
                      </c:pt>
                      <c:pt idx="106">
                        <c:v>2014</c:v>
                      </c:pt>
                      <c:pt idx="108">
                        <c:v>2015</c:v>
                      </c:pt>
                    </c:numCache>
                  </c:numRef>
                </c:cat>
                <c:val>
                  <c:numRef>
                    <c:extLst xmlns:c15="http://schemas.microsoft.com/office/drawing/2012/chart">
                      <c:ext xmlns:c15="http://schemas.microsoft.com/office/drawing/2012/chart" uri="{02D57815-91ED-43cb-92C2-25804820EDAC}">
                        <c15:formulaRef>
                          <c15:sqref>ΣΤΑΤΙΣΤΙΚΑ!$B$7:$DH$7</c15:sqref>
                        </c15:formulaRef>
                      </c:ext>
                    </c:extLst>
                    <c:numCache>
                      <c:formatCode>0%</c:formatCode>
                      <c:ptCount val="110"/>
                      <c:pt idx="0">
                        <c:v>0</c:v>
                      </c:pt>
                      <c:pt idx="1">
                        <c:v>0</c:v>
                      </c:pt>
                      <c:pt idx="3">
                        <c:v>1</c:v>
                      </c:pt>
                      <c:pt idx="5">
                        <c:v>0</c:v>
                      </c:pt>
                      <c:pt idx="7">
                        <c:v>0</c:v>
                      </c:pt>
                      <c:pt idx="9">
                        <c:v>1</c:v>
                      </c:pt>
                      <c:pt idx="10">
                        <c:v>0</c:v>
                      </c:pt>
                      <c:pt idx="12">
                        <c:v>0.5</c:v>
                      </c:pt>
                      <c:pt idx="14">
                        <c:v>0</c:v>
                      </c:pt>
                      <c:pt idx="16">
                        <c:v>0.5</c:v>
                      </c:pt>
                      <c:pt idx="18">
                        <c:v>0</c:v>
                      </c:pt>
                      <c:pt idx="20">
                        <c:v>1</c:v>
                      </c:pt>
                      <c:pt idx="22">
                        <c:v>0</c:v>
                      </c:pt>
                      <c:pt idx="24">
                        <c:v>0</c:v>
                      </c:pt>
                      <c:pt idx="26">
                        <c:v>0</c:v>
                      </c:pt>
                      <c:pt idx="28">
                        <c:v>0</c:v>
                      </c:pt>
                      <c:pt idx="30">
                        <c:v>0</c:v>
                      </c:pt>
                      <c:pt idx="32">
                        <c:v>0</c:v>
                      </c:pt>
                      <c:pt idx="34">
                        <c:v>0</c:v>
                      </c:pt>
                      <c:pt idx="36">
                        <c:v>0.25</c:v>
                      </c:pt>
                      <c:pt idx="38">
                        <c:v>0</c:v>
                      </c:pt>
                      <c:pt idx="40">
                        <c:v>0.25</c:v>
                      </c:pt>
                      <c:pt idx="42">
                        <c:v>0.5</c:v>
                      </c:pt>
                      <c:pt idx="44">
                        <c:v>0.6</c:v>
                      </c:pt>
                      <c:pt idx="46">
                        <c:v>0</c:v>
                      </c:pt>
                      <c:pt idx="48">
                        <c:v>0.33</c:v>
                      </c:pt>
                      <c:pt idx="50">
                        <c:v>1</c:v>
                      </c:pt>
                      <c:pt idx="52">
                        <c:v>0.5</c:v>
                      </c:pt>
                      <c:pt idx="54">
                        <c:v>0.17</c:v>
                      </c:pt>
                      <c:pt idx="56">
                        <c:v>0.55000000000000004</c:v>
                      </c:pt>
                      <c:pt idx="58">
                        <c:v>0.5</c:v>
                      </c:pt>
                      <c:pt idx="60">
                        <c:v>0.56000000000000005</c:v>
                      </c:pt>
                      <c:pt idx="62">
                        <c:v>0.5</c:v>
                      </c:pt>
                      <c:pt idx="64">
                        <c:v>0.6</c:v>
                      </c:pt>
                      <c:pt idx="66">
                        <c:v>0.5</c:v>
                      </c:pt>
                      <c:pt idx="68">
                        <c:v>0.5</c:v>
                      </c:pt>
                      <c:pt idx="70">
                        <c:v>0.6</c:v>
                      </c:pt>
                      <c:pt idx="72">
                        <c:v>0.57999999999999996</c:v>
                      </c:pt>
                      <c:pt idx="74">
                        <c:v>0.42</c:v>
                      </c:pt>
                      <c:pt idx="76">
                        <c:v>0.75</c:v>
                      </c:pt>
                      <c:pt idx="78">
                        <c:v>0.73</c:v>
                      </c:pt>
                      <c:pt idx="80">
                        <c:v>0.37</c:v>
                      </c:pt>
                      <c:pt idx="82">
                        <c:v>0.5</c:v>
                      </c:pt>
                      <c:pt idx="84">
                        <c:v>0.35</c:v>
                      </c:pt>
                      <c:pt idx="86">
                        <c:v>0.23</c:v>
                      </c:pt>
                      <c:pt idx="88">
                        <c:v>0.41</c:v>
                      </c:pt>
                      <c:pt idx="90">
                        <c:v>0.17</c:v>
                      </c:pt>
                      <c:pt idx="92">
                        <c:v>0.42</c:v>
                      </c:pt>
                      <c:pt idx="94">
                        <c:v>0.4</c:v>
                      </c:pt>
                      <c:pt idx="96">
                        <c:v>0.44</c:v>
                      </c:pt>
                      <c:pt idx="98">
                        <c:v>0.42</c:v>
                      </c:pt>
                      <c:pt idx="100">
                        <c:v>0.44</c:v>
                      </c:pt>
                      <c:pt idx="102">
                        <c:v>0.38</c:v>
                      </c:pt>
                      <c:pt idx="104">
                        <c:v>0.5</c:v>
                      </c:pt>
                      <c:pt idx="106">
                        <c:v>0.25</c:v>
                      </c:pt>
                      <c:pt idx="108">
                        <c:v>0.56999999999999995</c:v>
                      </c:pt>
                    </c:numCache>
                  </c:numRef>
                </c:val>
                <c:extLst>
                  <c:ext xmlns:c16="http://schemas.microsoft.com/office/drawing/2014/chart" uri="{C3380CC4-5D6E-409C-BE32-E72D297353CC}">
                    <c16:uniqueId val="{00000005-8D72-4125-8267-9FA7BFFDA172}"/>
                  </c:ext>
                </c:extLst>
              </c15:ser>
            </c15:filteredBarSeries>
          </c:ext>
        </c:extLst>
      </c:barChart>
      <c:catAx>
        <c:axId val="5512473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55126272"/>
        <c:crosses val="autoZero"/>
        <c:auto val="1"/>
        <c:lblAlgn val="ctr"/>
        <c:lblOffset val="100"/>
        <c:noMultiLvlLbl val="0"/>
      </c:catAx>
      <c:valAx>
        <c:axId val="55126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55124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el-GR"/>
              <a:t>Ποσοστο επιτυχιας εφεσεων ανα δεκαετια</a:t>
            </a:r>
            <a:endParaRPr lang="en-US"/>
          </a:p>
        </c:rich>
      </c:tx>
      <c:overlay val="0"/>
      <c:spPr>
        <a:noFill/>
        <a:ln>
          <a:noFill/>
        </a:ln>
        <a:effectLst/>
      </c:spPr>
    </c:title>
    <c:autoTitleDeleted val="0"/>
    <c:plotArea>
      <c:layout>
        <c:manualLayout>
          <c:layoutTarget val="inner"/>
          <c:xMode val="edge"/>
          <c:yMode val="edge"/>
          <c:x val="0.27779614110478601"/>
          <c:y val="0.12279424630744711"/>
          <c:w val="0.72220385889521399"/>
          <c:h val="0.48610184756317193"/>
        </c:manualLayout>
      </c:layout>
      <c:lineChart>
        <c:grouping val="stacked"/>
        <c:varyColors val="0"/>
        <c:ser>
          <c:idx val="0"/>
          <c:order val="0"/>
          <c:tx>
            <c:strRef>
              <c:f>ΔΕΚΑΕΤΙΕΣ!$A$2</c:f>
              <c:strCache>
                <c:ptCount val="1"/>
                <c:pt idx="0">
                  <c:v>Αστικές </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ΔΕΚΑΕΤΙΕΣ!$B$2:$M$2</c:f>
              <c:numCache>
                <c:formatCode>0%</c:formatCode>
                <c:ptCount val="6"/>
                <c:pt idx="0">
                  <c:v>0.53</c:v>
                </c:pt>
                <c:pt idx="1">
                  <c:v>0.55000000000000004</c:v>
                </c:pt>
                <c:pt idx="2">
                  <c:v>0.41000000000000009</c:v>
                </c:pt>
                <c:pt idx="3">
                  <c:v>0.45</c:v>
                </c:pt>
                <c:pt idx="4">
                  <c:v>0.33000000000000013</c:v>
                </c:pt>
                <c:pt idx="5">
                  <c:v>0.34</c:v>
                </c:pt>
              </c:numCache>
              <c:extLst/>
            </c:numRef>
          </c:val>
          <c:smooth val="0"/>
          <c:extLst>
            <c:ext xmlns:c16="http://schemas.microsoft.com/office/drawing/2014/chart" uri="{C3380CC4-5D6E-409C-BE32-E72D297353CC}">
              <c16:uniqueId val="{00000000-34B0-403F-A788-DF61F87B9D37}"/>
            </c:ext>
          </c:extLst>
        </c:ser>
        <c:ser>
          <c:idx val="1"/>
          <c:order val="1"/>
          <c:tx>
            <c:strRef>
              <c:f>ΔΕΚΑΕΤΙΕΣ!$A$3</c:f>
              <c:strCache>
                <c:ptCount val="1"/>
                <c:pt idx="0">
                  <c:v>Ποινικές</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ΔΕΚΑΕΤΙΕΣ!$B$3:$M$3</c:f>
              <c:numCache>
                <c:formatCode>0%</c:formatCode>
                <c:ptCount val="6"/>
                <c:pt idx="0">
                  <c:v>0.48000000000000009</c:v>
                </c:pt>
                <c:pt idx="1">
                  <c:v>0.55000000000000004</c:v>
                </c:pt>
                <c:pt idx="2">
                  <c:v>0.39000000000000012</c:v>
                </c:pt>
                <c:pt idx="3">
                  <c:v>0.39000000000000012</c:v>
                </c:pt>
                <c:pt idx="4">
                  <c:v>0.37000000000000011</c:v>
                </c:pt>
                <c:pt idx="5">
                  <c:v>0.4200000000000001</c:v>
                </c:pt>
              </c:numCache>
              <c:extLst/>
            </c:numRef>
          </c:val>
          <c:smooth val="0"/>
          <c:extLst>
            <c:ext xmlns:c16="http://schemas.microsoft.com/office/drawing/2014/chart" uri="{C3380CC4-5D6E-409C-BE32-E72D297353CC}">
              <c16:uniqueId val="{00000001-34B0-403F-A788-DF61F87B9D37}"/>
            </c:ext>
          </c:extLst>
        </c:ser>
        <c:ser>
          <c:idx val="2"/>
          <c:order val="2"/>
          <c:tx>
            <c:strRef>
              <c:f>ΔΕΚΑΕΤΙΕΣ!$A$4</c:f>
              <c:strCache>
                <c:ptCount val="1"/>
                <c:pt idx="0">
                  <c:v>Αναθεωρητικές</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3"/>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ΔΕΚΑΕΤΙΕΣ!$B$4:$M$4</c:f>
              <c:numCache>
                <c:formatCode>0%</c:formatCode>
                <c:ptCount val="6"/>
                <c:pt idx="0">
                  <c:v>0.41000000000000009</c:v>
                </c:pt>
                <c:pt idx="1">
                  <c:v>0.53</c:v>
                </c:pt>
                <c:pt idx="2">
                  <c:v>0.3000000000000001</c:v>
                </c:pt>
                <c:pt idx="3">
                  <c:v>0.38000000000000012</c:v>
                </c:pt>
                <c:pt idx="4">
                  <c:v>0.33000000000000013</c:v>
                </c:pt>
                <c:pt idx="5">
                  <c:v>0.29000000000000009</c:v>
                </c:pt>
              </c:numCache>
              <c:extLst/>
            </c:numRef>
          </c:val>
          <c:smooth val="0"/>
          <c:extLst>
            <c:ext xmlns:c16="http://schemas.microsoft.com/office/drawing/2014/chart" uri="{C3380CC4-5D6E-409C-BE32-E72D297353CC}">
              <c16:uniqueId val="{00000002-34B0-403F-A788-DF61F87B9D37}"/>
            </c:ext>
          </c:extLst>
        </c:ser>
        <c:ser>
          <c:idx val="3"/>
          <c:order val="3"/>
          <c:tx>
            <c:strRef>
              <c:f>ΔΕΚΑΕΤΙΕΣ!$A$5</c:f>
              <c:strCache>
                <c:ptCount val="1"/>
                <c:pt idx="0">
                  <c:v>Αδημοσίευτες</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dLbl>
              <c:idx val="0"/>
              <c:layout>
                <c:manualLayout>
                  <c:x val="-5.5619675735092125E-3"/>
                  <c:y val="-2.9411764705882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B0-403F-A788-DF61F87B9D37}"/>
                </c:ext>
              </c:extLst>
            </c:dLbl>
            <c:dLbl>
              <c:idx val="1"/>
              <c:layout>
                <c:manualLayout>
                  <c:x val="-1.5454795273426799E-2"/>
                  <c:y val="-2.94117647058823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B0-403F-A788-DF61F87B9D37}"/>
                </c:ext>
              </c:extLst>
            </c:dLbl>
            <c:dLbl>
              <c:idx val="2"/>
              <c:layout>
                <c:manualLayout>
                  <c:x val="-1.8752404506732712E-2"/>
                  <c:y val="-3.26797385620916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B0-403F-A788-DF61F87B9D37}"/>
                </c:ext>
              </c:extLst>
            </c:dLbl>
            <c:dLbl>
              <c:idx val="3"/>
              <c:layout>
                <c:manualLayout>
                  <c:x val="-3.6339653751030515E-2"/>
                  <c:y val="-2.9411764705882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B0-403F-A788-DF61F87B9D37}"/>
                </c:ext>
              </c:extLst>
            </c:dLbl>
            <c:dLbl>
              <c:idx val="4"/>
              <c:layout>
                <c:manualLayout>
                  <c:x val="-3.8538059906567709E-2"/>
                  <c:y val="-2.9411764705882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B0-403F-A788-DF61F87B9D37}"/>
                </c:ext>
              </c:extLst>
            </c:dLbl>
            <c:spPr>
              <a:noFill/>
              <a:ln>
                <a:noFill/>
              </a:ln>
              <a:effectLst/>
            </c:spPr>
            <c:txPr>
              <a:bodyPr rot="0" spcFirstLastPara="1" vertOverflow="ellipsis" vert="horz" wrap="square" anchor="ctr" anchorCtr="1"/>
              <a:lstStyle/>
              <a:p>
                <a:pPr>
                  <a:defRPr sz="1200" b="1" i="0" u="none" strike="noStrike" kern="1200" baseline="0">
                    <a:solidFill>
                      <a:schemeClr val="accent4"/>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ΔΕΚΑΕΤΙΕΣ!$B$5:$M$5</c:f>
              <c:numCache>
                <c:formatCode>0%</c:formatCode>
                <c:ptCount val="6"/>
                <c:pt idx="0">
                  <c:v>0</c:v>
                </c:pt>
                <c:pt idx="1">
                  <c:v>0</c:v>
                </c:pt>
                <c:pt idx="2">
                  <c:v>0</c:v>
                </c:pt>
                <c:pt idx="3">
                  <c:v>0</c:v>
                </c:pt>
                <c:pt idx="4">
                  <c:v>0</c:v>
                </c:pt>
                <c:pt idx="5">
                  <c:v>0.37000000000000011</c:v>
                </c:pt>
              </c:numCache>
              <c:extLst/>
            </c:numRef>
          </c:val>
          <c:smooth val="0"/>
          <c:extLst>
            <c:ext xmlns:c16="http://schemas.microsoft.com/office/drawing/2014/chart" uri="{C3380CC4-5D6E-409C-BE32-E72D297353CC}">
              <c16:uniqueId val="{00000008-34B0-403F-A788-DF61F87B9D37}"/>
            </c:ext>
          </c:extLst>
        </c:ser>
        <c:ser>
          <c:idx val="4"/>
          <c:order val="4"/>
          <c:tx>
            <c:strRef>
              <c:f>ΔΕΚΑΕΤΙΕΣ!$A$6</c:f>
              <c:strCache>
                <c:ptCount val="1"/>
                <c:pt idx="0">
                  <c:v>Αίτηση για άδεια καταχώρησης προνομιακού εντάλματος </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5"/>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ΔΕΚΑΕΤΙΕΣ!$B$6:$M$6</c:f>
              <c:numCache>
                <c:formatCode>0%</c:formatCode>
                <c:ptCount val="6"/>
                <c:pt idx="0">
                  <c:v>0.33000000000000013</c:v>
                </c:pt>
                <c:pt idx="1">
                  <c:v>0.75000000000000022</c:v>
                </c:pt>
                <c:pt idx="2">
                  <c:v>0.66000000000000025</c:v>
                </c:pt>
                <c:pt idx="3">
                  <c:v>0.37000000000000011</c:v>
                </c:pt>
                <c:pt idx="4">
                  <c:v>0.27</c:v>
                </c:pt>
                <c:pt idx="5">
                  <c:v>0.29000000000000009</c:v>
                </c:pt>
              </c:numCache>
              <c:extLst/>
            </c:numRef>
          </c:val>
          <c:smooth val="0"/>
          <c:extLst>
            <c:ext xmlns:c16="http://schemas.microsoft.com/office/drawing/2014/chart" uri="{C3380CC4-5D6E-409C-BE32-E72D297353CC}">
              <c16:uniqueId val="{00000009-34B0-403F-A788-DF61F87B9D37}"/>
            </c:ext>
          </c:extLst>
        </c:ser>
        <c:ser>
          <c:idx val="5"/>
          <c:order val="5"/>
          <c:tx>
            <c:strRef>
              <c:f>ΔΕΚΑΕΤΙΕΣ!$A$7</c:f>
              <c:strCache>
                <c:ptCount val="1"/>
                <c:pt idx="0">
                  <c:v>Αιτήσεις για προνομιακά εντάλματα </c:v>
                </c:pt>
              </c:strCache>
            </c:strRef>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6"/>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ΔΕΚΑΕΤΙΕΣ!$B$7:$M$7</c:f>
              <c:numCache>
                <c:formatCode>0%</c:formatCode>
                <c:ptCount val="6"/>
                <c:pt idx="0">
                  <c:v>0.67000000000000026</c:v>
                </c:pt>
                <c:pt idx="1">
                  <c:v>0.29000000000000009</c:v>
                </c:pt>
                <c:pt idx="2">
                  <c:v>0.47000000000000008</c:v>
                </c:pt>
                <c:pt idx="3">
                  <c:v>0.55000000000000004</c:v>
                </c:pt>
                <c:pt idx="4">
                  <c:v>0.37000000000000011</c:v>
                </c:pt>
                <c:pt idx="5">
                  <c:v>0.41000000000000009</c:v>
                </c:pt>
              </c:numCache>
              <c:extLst/>
            </c:numRef>
          </c:val>
          <c:smooth val="0"/>
          <c:extLst>
            <c:ext xmlns:c16="http://schemas.microsoft.com/office/drawing/2014/chart" uri="{C3380CC4-5D6E-409C-BE32-E72D297353CC}">
              <c16:uniqueId val="{0000000A-34B0-403F-A788-DF61F87B9D37}"/>
            </c:ext>
          </c:extLst>
        </c:ser>
        <c:ser>
          <c:idx val="6"/>
          <c:order val="6"/>
          <c:tx>
            <c:strRef>
              <c:f>ΔΕΚΑΕΤΙΕΣ!$A$8</c:f>
              <c:strCache>
                <c:ptCount val="1"/>
                <c:pt idx="0">
                  <c:v>ΣΥΝΟΛΟ </c:v>
                </c:pt>
              </c:strCache>
            </c:strRef>
          </c:tx>
          <c:spPr>
            <a:ln w="19050" cap="rnd" cmpd="sng" algn="ctr">
              <a:solidFill>
                <a:schemeClr val="accent1">
                  <a:lumMod val="60000"/>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accent1">
                        <a:lumMod val="60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ΔΕΚΑΕΤΙΕΣ!$B$1:$M$1</c:f>
              <c:strCache>
                <c:ptCount val="6"/>
                <c:pt idx="0">
                  <c:v>1960-1969</c:v>
                </c:pt>
                <c:pt idx="1">
                  <c:v>1970-1979</c:v>
                </c:pt>
                <c:pt idx="2">
                  <c:v>1980-1989</c:v>
                </c:pt>
                <c:pt idx="3">
                  <c:v>1990-1999</c:v>
                </c:pt>
                <c:pt idx="4">
                  <c:v>2000-2009</c:v>
                </c:pt>
                <c:pt idx="5">
                  <c:v>2010-2015</c:v>
                </c:pt>
              </c:strCache>
              <c:extLst/>
            </c:strRef>
          </c:cat>
          <c:val>
            <c:numRef>
              <c:f>ΔΕΚΑΕΤΙΕΣ!$B$8:$M$8</c:f>
              <c:numCache>
                <c:formatCode>0%</c:formatCode>
                <c:ptCount val="6"/>
                <c:pt idx="0">
                  <c:v>0.5</c:v>
                </c:pt>
                <c:pt idx="1">
                  <c:v>0.55000000000000004</c:v>
                </c:pt>
                <c:pt idx="2">
                  <c:v>0.4</c:v>
                </c:pt>
                <c:pt idx="3">
                  <c:v>0.4200000000000001</c:v>
                </c:pt>
                <c:pt idx="4">
                  <c:v>0.34</c:v>
                </c:pt>
                <c:pt idx="5">
                  <c:v>0.4</c:v>
                </c:pt>
              </c:numCache>
              <c:extLst/>
            </c:numRef>
          </c:val>
          <c:smooth val="0"/>
          <c:extLst>
            <c:ext xmlns:c16="http://schemas.microsoft.com/office/drawing/2014/chart" uri="{C3380CC4-5D6E-409C-BE32-E72D297353CC}">
              <c16:uniqueId val="{0000000B-34B0-403F-A788-DF61F87B9D37}"/>
            </c:ext>
          </c:extLst>
        </c:ser>
        <c:dLbls>
          <c:showLegendKey val="0"/>
          <c:showVal val="1"/>
          <c:showCatName val="0"/>
          <c:showSerName val="0"/>
          <c:showPercent val="0"/>
          <c:showBubbleSize val="0"/>
        </c:dLbls>
        <c:marker val="1"/>
        <c:smooth val="0"/>
        <c:axId val="55703424"/>
        <c:axId val="55704960"/>
      </c:lineChart>
      <c:catAx>
        <c:axId val="5570342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l-GR"/>
          </a:p>
        </c:txPr>
        <c:crossAx val="55704960"/>
        <c:crosses val="autoZero"/>
        <c:auto val="1"/>
        <c:lblAlgn val="ctr"/>
        <c:lblOffset val="100"/>
        <c:noMultiLvlLbl val="0"/>
      </c:catAx>
      <c:valAx>
        <c:axId val="55704960"/>
        <c:scaling>
          <c:orientation val="minMax"/>
        </c:scaling>
        <c:delete val="1"/>
        <c:axPos val="l"/>
        <c:numFmt formatCode="0%" sourceLinked="1"/>
        <c:majorTickMark val="none"/>
        <c:minorTickMark val="none"/>
        <c:tickLblPos val="nextTo"/>
        <c:crossAx val="55703424"/>
        <c:crosses val="autoZero"/>
        <c:crossBetween val="between"/>
      </c:valAx>
      <c:dTable>
        <c:showHorzBorder val="1"/>
        <c:showVertBorder val="1"/>
        <c:showOutline val="1"/>
        <c:showKeys val="1"/>
        <c:spPr>
          <a:noFill/>
          <a:ln w="9525">
            <a:solidFill>
              <a:schemeClr val="dk1">
                <a:lumMod val="15000"/>
                <a:lumOff val="85000"/>
              </a:schemeClr>
            </a:solidFill>
          </a:ln>
          <a:effectLst/>
        </c:spPr>
        <c:txPr>
          <a:bodyPr rot="0" spcFirstLastPara="1" vertOverflow="ellipsis" vert="horz" wrap="square" anchor="ctr" anchorCtr="1"/>
          <a:lstStyle/>
          <a:p>
            <a:pPr rtl="0">
              <a:defRPr sz="1200" b="0" i="0" u="none" strike="noStrike" kern="1200" baseline="0">
                <a:solidFill>
                  <a:schemeClr val="dk1">
                    <a:lumMod val="65000"/>
                    <a:lumOff val="35000"/>
                  </a:schemeClr>
                </a:solidFill>
                <a:latin typeface="+mn-lt"/>
                <a:ea typeface="+mn-ea"/>
                <a:cs typeface="+mn-cs"/>
              </a:defRPr>
            </a:pPr>
            <a:endParaRPr lang="el-GR"/>
          </a:p>
        </c:txPr>
      </c:dTable>
      <c:spPr>
        <a:noFill/>
        <a:ln>
          <a:noFill/>
        </a:ln>
        <a:effectLst/>
      </c:spPr>
    </c:plotArea>
    <c:plotVisOnly val="1"/>
    <c:dispBlanksAs val="zero"/>
    <c:showDLblsOverMax val="0"/>
  </c:chart>
  <c:spPr>
    <a:solidFill>
      <a:schemeClr val="lt1"/>
    </a:solidFill>
    <a:ln w="9525" cap="flat" cmpd="sng" algn="ctr">
      <a:solidFill>
        <a:schemeClr val="dk1">
          <a:lumMod val="15000"/>
          <a:lumOff val="85000"/>
        </a:schemeClr>
      </a:solidFill>
      <a:round/>
    </a:ln>
    <a:effectLst/>
  </c:spPr>
  <c:txPr>
    <a:bodyPr/>
    <a:lstStyle/>
    <a:p>
      <a:pPr>
        <a:defRPr sz="1200"/>
      </a:pPr>
      <a:endParaRPr lang="el-G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56CC-6AF6-4669-B18B-BF0FC28B18A1}"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44103-7FDF-4E9A-8672-F7AF6403DB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2530D308-A173-4AC3-9750-8C8BE0156286}" type="datetime1">
              <a:rPr lang="en-US" smtClean="0"/>
              <a:pPr/>
              <a:t>10/25/2016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l-GR"/>
              <a:t>Δρ. Κωνσταντίνος Κόμπος, Πανεπιστήμιο Κύπρου</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9FCACA0-6E9B-4F1F-A7B1-A6F65CB849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101C24-E4E0-48FF-9C8B-E09DEF88B8CD}" type="datetime1">
              <a:rPr lang="en-US" smtClean="0"/>
              <a:pPr/>
              <a:t>10/25/2016</a:t>
            </a:fld>
            <a:endParaRPr lang="en-US"/>
          </a:p>
        </p:txBody>
      </p:sp>
      <p:sp>
        <p:nvSpPr>
          <p:cNvPr id="5" name="Footer Placeholder 4"/>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6" name="Slide Number Placeholder 5"/>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0196D0-1380-4C1D-A9D4-A3772B075D63}" type="datetime1">
              <a:rPr lang="en-US" smtClean="0"/>
              <a:pPr/>
              <a:t>10/25/2016</a:t>
            </a:fld>
            <a:endParaRPr lang="en-US"/>
          </a:p>
        </p:txBody>
      </p:sp>
      <p:sp>
        <p:nvSpPr>
          <p:cNvPr id="5" name="Footer Placeholder 4"/>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6" name="Slide Number Placeholder 5"/>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3CC295-3B78-4EA2-81C3-DD89D72E61AE}" type="datetime1">
              <a:rPr lang="en-US" smtClean="0"/>
              <a:pPr/>
              <a:t>10/25/2016</a:t>
            </a:fld>
            <a:endParaRPr lang="en-US"/>
          </a:p>
        </p:txBody>
      </p:sp>
      <p:sp>
        <p:nvSpPr>
          <p:cNvPr id="5" name="Footer Placeholder 4"/>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6" name="Slide Number Placeholder 5"/>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01598C1-6A13-4EBC-8331-83655D14B644}" type="datetime1">
              <a:rPr lang="en-US" smtClean="0"/>
              <a:pPr/>
              <a:t>10/25/2016</a:t>
            </a:fld>
            <a:endParaRPr lang="en-US"/>
          </a:p>
        </p:txBody>
      </p:sp>
      <p:sp>
        <p:nvSpPr>
          <p:cNvPr id="5" name="Footer Placeholder 4"/>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6" name="Slide Number Placeholder 5"/>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4EFB44B-E19F-4FC8-A5A7-FBEB3E148E98}" type="datetime1">
              <a:rPr lang="en-US" smtClean="0"/>
              <a:pPr/>
              <a:t>10/25/2016</a:t>
            </a:fld>
            <a:endParaRPr lang="en-US"/>
          </a:p>
        </p:txBody>
      </p:sp>
      <p:sp>
        <p:nvSpPr>
          <p:cNvPr id="6" name="Footer Placeholder 5"/>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7" name="Slide Number Placeholder 6"/>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45C08184-6287-466E-A176-19FA8EC9D06A}" type="datetime1">
              <a:rPr lang="en-US" smtClean="0"/>
              <a:pPr/>
              <a:t>10/25/2016</a:t>
            </a:fld>
            <a:endParaRPr lang="en-US"/>
          </a:p>
        </p:txBody>
      </p:sp>
      <p:sp>
        <p:nvSpPr>
          <p:cNvPr id="27" name="Slide Number Placeholder 26"/>
          <p:cNvSpPr>
            <a:spLocks noGrp="1"/>
          </p:cNvSpPr>
          <p:nvPr>
            <p:ph type="sldNum" sz="quarter" idx="11"/>
          </p:nvPr>
        </p:nvSpPr>
        <p:spPr/>
        <p:txBody>
          <a:bodyPr rtlCol="0"/>
          <a:lstStyle/>
          <a:p>
            <a:fld id="{E9FCACA0-6E9B-4F1F-A7B1-A6F65CB8496F}" type="slidenum">
              <a:rPr lang="en-US" smtClean="0"/>
              <a:pPr/>
              <a:t>‹#›</a:t>
            </a:fld>
            <a:endParaRPr lang="en-US"/>
          </a:p>
        </p:txBody>
      </p:sp>
      <p:sp>
        <p:nvSpPr>
          <p:cNvPr id="28" name="Footer Placeholder 27"/>
          <p:cNvSpPr>
            <a:spLocks noGrp="1"/>
          </p:cNvSpPr>
          <p:nvPr>
            <p:ph type="ftr" sz="quarter" idx="12"/>
          </p:nvPr>
        </p:nvSpPr>
        <p:spPr/>
        <p:txBody>
          <a:bodyPr rtlCol="0"/>
          <a:lstStyle/>
          <a:p>
            <a:r>
              <a:rPr lang="el-GR"/>
              <a:t>Δρ. Κωνσταντίνος Κόμπος, Πανεπιστήμιο Κύπρου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822C5026-B84D-468C-BB7D-8F14E56A68AA}" type="datetime1">
              <a:rPr lang="en-US" smtClean="0"/>
              <a:pPr/>
              <a:t>10/25/2016</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9FCACA0-6E9B-4F1F-A7B1-A6F65CB849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8F3FA-A7A6-40EA-8FD6-164CF222C6B4}" type="datetime1">
              <a:rPr lang="en-US" smtClean="0"/>
              <a:pPr/>
              <a:t>10/25/2016</a:t>
            </a:fld>
            <a:endParaRPr lang="en-US"/>
          </a:p>
        </p:txBody>
      </p:sp>
      <p:sp>
        <p:nvSpPr>
          <p:cNvPr id="3" name="Footer Placeholder 2"/>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4" name="Slide Number Placeholder 3"/>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3D908F0-F2AD-4111-ADAA-7653413A0F46}" type="datetime1">
              <a:rPr lang="en-US" smtClean="0"/>
              <a:pPr/>
              <a:t>10/25/2016</a:t>
            </a:fld>
            <a:endParaRPr lang="en-US"/>
          </a:p>
        </p:txBody>
      </p:sp>
      <p:sp>
        <p:nvSpPr>
          <p:cNvPr id="6" name="Footer Placeholder 5"/>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7" name="Slide Number Placeholder 6"/>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0C3569D-C471-4508-8593-0ACA9EDEFC5B}" type="datetime1">
              <a:rPr lang="en-US" smtClean="0"/>
              <a:pPr/>
              <a:t>10/25/2016</a:t>
            </a:fld>
            <a:endParaRPr lang="en-US"/>
          </a:p>
        </p:txBody>
      </p:sp>
      <p:sp>
        <p:nvSpPr>
          <p:cNvPr id="6" name="Footer Placeholder 5"/>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7" name="Slide Number Placeholder 6"/>
          <p:cNvSpPr>
            <a:spLocks noGrp="1"/>
          </p:cNvSpPr>
          <p:nvPr>
            <p:ph type="sldNum" sz="quarter" idx="12"/>
          </p:nvPr>
        </p:nvSpPr>
        <p:spPr/>
        <p:txBody>
          <a:bodyPr/>
          <a:lstStyle/>
          <a:p>
            <a:fld id="{E9FCACA0-6E9B-4F1F-A7B1-A6F65CB849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8AAE1C-6BFB-4B66-9263-AD4A3E582F90}" type="datetime1">
              <a:rPr lang="en-US" smtClean="0"/>
              <a:pPr/>
              <a:t>10/25/2016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l-GR"/>
              <a:t>Δρ. Κωνσταντίνος Κόμπος, Πανεπιστήμιο Κύπρου</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9FCACA0-6E9B-4F1F-A7B1-A6F65CB849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103313"/>
          </a:xfrm>
        </p:spPr>
        <p:txBody>
          <a:bodyPr>
            <a:normAutofit fontScale="90000"/>
          </a:bodyPr>
          <a:lstStyle/>
          <a:p>
            <a:br>
              <a:rPr lang="en-US" dirty="0"/>
            </a:br>
            <a:r>
              <a:rPr lang="el-GR" b="1" dirty="0"/>
              <a:t>ΕΥΡΩΠΑΪΚΗ ΗΜΕΡΑ ΔΙΚΑΙΟΣΥΝΗΣ:</a:t>
            </a:r>
            <a:br>
              <a:rPr lang="el-GR" b="1" dirty="0"/>
            </a:br>
            <a:r>
              <a:rPr lang="el-GR" b="1" dirty="0"/>
              <a:t>ΤΟ ΔΙΚΑΙΩΜΑ ΕΦΕΣΗΣ</a:t>
            </a:r>
            <a:br>
              <a:rPr lang="en-US" dirty="0"/>
            </a:br>
            <a:endParaRPr lang="en-US" dirty="0"/>
          </a:p>
        </p:txBody>
      </p:sp>
      <p:sp>
        <p:nvSpPr>
          <p:cNvPr id="3" name="Subtitle 2"/>
          <p:cNvSpPr>
            <a:spLocks noGrp="1"/>
          </p:cNvSpPr>
          <p:nvPr>
            <p:ph type="subTitle" idx="1"/>
          </p:nvPr>
        </p:nvSpPr>
        <p:spPr>
          <a:xfrm>
            <a:off x="457200" y="3899938"/>
            <a:ext cx="4953000" cy="2043662"/>
          </a:xfrm>
        </p:spPr>
        <p:txBody>
          <a:bodyPr>
            <a:noAutofit/>
          </a:bodyPr>
          <a:lstStyle/>
          <a:p>
            <a:r>
              <a:rPr lang="el-GR" sz="3600" dirty="0"/>
              <a:t>Παρουσίαση Μελέτης και Στατιστικής Ανάλυσης Εφέσεων για τα Έτη 1960-2015</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a:t>
            </a:r>
            <a:endParaRPr lang="en-US" dirty="0"/>
          </a:p>
        </p:txBody>
      </p:sp>
      <p:sp>
        <p:nvSpPr>
          <p:cNvPr id="3" name="Content Placeholder 2"/>
          <p:cNvSpPr>
            <a:spLocks noGrp="1"/>
          </p:cNvSpPr>
          <p:nvPr>
            <p:ph idx="1"/>
          </p:nvPr>
        </p:nvSpPr>
        <p:spPr/>
        <p:txBody>
          <a:bodyPr>
            <a:normAutofit fontScale="62500" lnSpcReduction="20000"/>
          </a:bodyPr>
          <a:lstStyle/>
          <a:p>
            <a:r>
              <a:rPr lang="el-GR" dirty="0"/>
              <a:t>Οι αναθεωρητικές εφέσεις παραμένουν σε μονοψήφια ποσοστά μέχρι το 1982 (με την εξαίρεση του 1979). Μάλιστα στο ενδιάμεσο βλέπουμε πτώση από υψηλά μονοψήφια μεταξύ 1970 και 1976 στην μία αναθεωρητική έφεση (που δεν έγινε δεκτή) το 1977 και το 1978, το οποίο οδηγεί σε μια σχετική έκρηξη το 1979 (11 με 55% ποσοστό επιτυχίας). </a:t>
            </a:r>
          </a:p>
          <a:p>
            <a:r>
              <a:rPr lang="el-GR" dirty="0"/>
              <a:t>Το 1960-1969, οι 32 αναθεωρητικές εφέσεις αντιστοιχούσαν στο 1/8 των ποινικών, ενώ την επόμενη δεκαετία έχουν διπλασιαστεί σε απόλυτους αριθμούς (60) και αντιστοιχούν στο 1/4 των ποινικών, οι οποίες και έχουν μείνει σταθερές σε απόλυτους αριθμούς. </a:t>
            </a:r>
          </a:p>
          <a:p>
            <a:r>
              <a:rPr lang="el-GR" dirty="0"/>
              <a:t>Την δεκαετία 1980-1989, </a:t>
            </a:r>
            <a:r>
              <a:rPr lang="el-GR" b="1" dirty="0"/>
              <a:t>διαπιστώνουμε μια έκρηξη στον αριθμό των αναθεωρητικών εφέσεων</a:t>
            </a:r>
            <a:r>
              <a:rPr lang="el-GR" dirty="0"/>
              <a:t>, οι οποίες τριπλασιάζονται αντιστοιχώντας σχεδόν στο ήμισυ των ποινικών εφέσεων (206 έναντι 417). Η έκρηξη αυτή οδηγεί και στο χαμηλότερο ποσοστό επιτυχίας για κατηγορία εφέσεων σε οποιαδήποτε δεκαετία (30%).</a:t>
            </a:r>
          </a:p>
          <a:p>
            <a:r>
              <a:rPr lang="el-GR" dirty="0"/>
              <a:t> Τις επόμενες δύο δεκαετίες (1990-1999, 2000-2009) βλέπουμε τις αναθεωρητικές εφέσεις να υπερβαίνουν αριθμητικώς των ποινικών εφέσεων (572 και 921 έναντι 542 και 880).</a:t>
            </a:r>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a:t>
            </a:r>
            <a:endParaRPr lang="en-US" dirty="0"/>
          </a:p>
        </p:txBody>
      </p:sp>
      <p:sp>
        <p:nvSpPr>
          <p:cNvPr id="3" name="Content Placeholder 2"/>
          <p:cNvSpPr>
            <a:spLocks noGrp="1"/>
          </p:cNvSpPr>
          <p:nvPr>
            <p:ph idx="1"/>
          </p:nvPr>
        </p:nvSpPr>
        <p:spPr/>
        <p:txBody>
          <a:bodyPr>
            <a:normAutofit fontScale="85000" lnSpcReduction="10000"/>
          </a:bodyPr>
          <a:lstStyle/>
          <a:p>
            <a:pPr lvl="0"/>
            <a:r>
              <a:rPr lang="el-GR" dirty="0"/>
              <a:t>Όσον αφορά τα </a:t>
            </a:r>
            <a:r>
              <a:rPr lang="el-GR" b="1" dirty="0"/>
              <a:t>ποσοστά επιτυχίας </a:t>
            </a:r>
            <a:r>
              <a:rPr lang="el-GR" dirty="0"/>
              <a:t>των εφέσεων, διαπιστώνουμε ότι τα υψηλότερα ποσοστά σημειώνονται στις δύο πρώτες δεκαετίες μετά την ανεξαρτησία. </a:t>
            </a:r>
          </a:p>
          <a:p>
            <a:pPr lvl="0"/>
            <a:r>
              <a:rPr lang="el-GR" dirty="0"/>
              <a:t>Την δεκαετία 1960-1969, επιτυχία σημειώνουν το 53% των πολιτικών, 48% των ποινικών και 41% των αναθεωρητικών. </a:t>
            </a:r>
          </a:p>
          <a:p>
            <a:pPr lvl="0"/>
            <a:r>
              <a:rPr lang="el-GR" dirty="0"/>
              <a:t>Την δεκαετία 1970-1979, τα ποσοστά επιτυχίας βρίσκονται αντιστοίχως στο 55%, 55% και 53%, με ποσοστό ρεκόρ το 80%  επί των ποινικών εφέσεων το 1974. </a:t>
            </a:r>
          </a:p>
          <a:p>
            <a:pPr lvl="0"/>
            <a:r>
              <a:rPr lang="el-GR" dirty="0"/>
              <a:t>Τις επόμενες δεκαετίες τα πράγματα σταθεροποιούνται. </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a:t>
            </a:r>
            <a:endParaRPr lang="en-US" dirty="0"/>
          </a:p>
        </p:txBody>
      </p:sp>
      <p:sp>
        <p:nvSpPr>
          <p:cNvPr id="3" name="Content Placeholder 2"/>
          <p:cNvSpPr>
            <a:spLocks noGrp="1"/>
          </p:cNvSpPr>
          <p:nvPr>
            <p:ph idx="1"/>
          </p:nvPr>
        </p:nvSpPr>
        <p:spPr/>
        <p:txBody>
          <a:bodyPr>
            <a:normAutofit fontScale="92500" lnSpcReduction="10000"/>
          </a:bodyPr>
          <a:lstStyle/>
          <a:p>
            <a:pPr lvl="0"/>
            <a:r>
              <a:rPr lang="el-GR" dirty="0"/>
              <a:t>Το ποσοστό επιτυχίας των </a:t>
            </a:r>
            <a:r>
              <a:rPr lang="el-GR" b="1" i="1" dirty="0"/>
              <a:t>ποινικών εφέσεων</a:t>
            </a:r>
            <a:r>
              <a:rPr lang="el-GR" dirty="0"/>
              <a:t> ανά δεκαετία παραμένει οριακά πλην σταθερά κάτω από το 40% (39% το 1980-1989 και το 1990-1999), 37% το 2000-2009), μολονότι την δεκαετία του 1980-1989 βλέπουμε εντονότερες διακυμάνσεις (από 71% το 1980, 63% το 1981 που αφορούν σε 24 εφέσεις ανά έτος, πηγαίνουμε στο σχεδόν απίστευτο 8% επί 107 εφέσεων του 1982, ενώ το δεύτερο ήμισυ της δεκαετίας τα ποσοστά επιτυχίας επί ποινικών εφέσεων κυμαίνονται από 30% το 1986 σε 55% το 1987 και από 31% το 1988 στο 53% το 1989).</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a:t>
            </a:r>
            <a:endParaRPr lang="en-US" dirty="0"/>
          </a:p>
        </p:txBody>
      </p:sp>
      <p:sp>
        <p:nvSpPr>
          <p:cNvPr id="3" name="Content Placeholder 2"/>
          <p:cNvSpPr>
            <a:spLocks noGrp="1"/>
          </p:cNvSpPr>
          <p:nvPr>
            <p:ph idx="1"/>
          </p:nvPr>
        </p:nvSpPr>
        <p:spPr/>
        <p:txBody>
          <a:bodyPr>
            <a:normAutofit fontScale="92500" lnSpcReduction="20000"/>
          </a:bodyPr>
          <a:lstStyle/>
          <a:p>
            <a:pPr lvl="0"/>
            <a:r>
              <a:rPr lang="el-GR" dirty="0"/>
              <a:t>Το </a:t>
            </a:r>
            <a:r>
              <a:rPr lang="el-GR" b="1" dirty="0"/>
              <a:t>ποσοστό επιτυχίας</a:t>
            </a:r>
            <a:r>
              <a:rPr lang="el-GR" dirty="0"/>
              <a:t> επί πολιτικών εφέσεων μετά το 1980 παραμένει αντίστοιχο εκείνου των ποινικών. Από 41% την δεκαετία 1980-1989 (έναντι 39%) ανεβαίνουμε στο 45% την δεκαετία 1990-1999 (έναντι 39%) για να πέσουμε στο 33% το 2000-2009 (έναντι 37%). Η δραματική αυτή μείωση έγκειται σε χαμηλά ποσοστά σε ορισμένα έτη (28% το 2002, 25% το 2005, 15% το 2006) και φαίνεται να συνεχίζεται κατά την παρούσα δεκαετία. Θα πρέπει ωστόσο να ληφθεί υπόψη η αύξηση του αριθμού ενδιάμεσων ή προδικαστικών αποφάσεων επί πολιτικών εφέσεων.</a:t>
            </a:r>
            <a:endParaRPr lang="en-US" dirty="0"/>
          </a:p>
          <a:p>
            <a:pPr>
              <a:buNone/>
            </a:pPr>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a:t>
            </a:r>
            <a:endParaRPr lang="en-US" dirty="0"/>
          </a:p>
        </p:txBody>
      </p:sp>
      <p:sp>
        <p:nvSpPr>
          <p:cNvPr id="3" name="Content Placeholder 2"/>
          <p:cNvSpPr>
            <a:spLocks noGrp="1"/>
          </p:cNvSpPr>
          <p:nvPr>
            <p:ph idx="1"/>
          </p:nvPr>
        </p:nvSpPr>
        <p:spPr/>
        <p:txBody>
          <a:bodyPr>
            <a:normAutofit fontScale="70000" lnSpcReduction="20000"/>
          </a:bodyPr>
          <a:lstStyle/>
          <a:p>
            <a:pPr lvl="0"/>
            <a:r>
              <a:rPr lang="el-GR" dirty="0"/>
              <a:t>Ο αριθμός των αιτήσεων για έκδοση </a:t>
            </a:r>
            <a:r>
              <a:rPr lang="el-GR" b="1" dirty="0"/>
              <a:t>προνομιακού εντάλματος</a:t>
            </a:r>
            <a:r>
              <a:rPr lang="el-GR" dirty="0"/>
              <a:t> κυμαίνεται σε πολύ χαμηλά επίπεδα κατά την πρώτη περίοδο μετά την Ανεξαρτησία. Μεταξύ 1960 και 1978, οι αριθμοί κυμαίνονται μεταξύ 0 και 2. Ως εκ τούτου τα ποσοστά επιτυχίας κατά το εν λόγω διάστημα είναι σχεδόν άνευ σημασίας. </a:t>
            </a:r>
          </a:p>
          <a:p>
            <a:pPr lvl="0"/>
            <a:r>
              <a:rPr lang="el-GR" dirty="0"/>
              <a:t>Για πρώτη φορά έχουμε διψήφιο αριθμό αιτήσεων για άδεια καταχώρησης το 1988 και αιτήσεων προς έκδοση το 1989, για να φτάσουμε στο ρεκόρ δεκαετίας των 295 αιτήσεων για άδεια καταχώρησης (1990-1999) και 174 στον αριθμό ρεκόρ των 97 αιτήσεων για άδεια καταχώρησης που εξετάστηκαν το 2013 και 51 αιτήσεων για έκδοση που εξετάστηκαν το 2014 (με 25% ποσοστό επιτυχίας). </a:t>
            </a:r>
          </a:p>
          <a:p>
            <a:pPr lvl="0"/>
            <a:r>
              <a:rPr lang="el-GR" dirty="0"/>
              <a:t>Συγκρίνοντας τα τελευταία έτη με την προηγούμενη δεκαετία, βλέπουμε πως η αύξηση αριθμών οδήγησε σε μείωση των ποσοστών επιτυχίας.</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15</a:t>
            </a:fld>
            <a:endParaRPr lang="en-US"/>
          </a:p>
        </p:txBody>
      </p:sp>
      <p:graphicFrame>
        <p:nvGraphicFramePr>
          <p:cNvPr id="6" name="Content Placeholder 5"/>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16</a:t>
            </a:fld>
            <a:endParaRPr lang="en-US"/>
          </a:p>
        </p:txBody>
      </p:sp>
      <p:graphicFrame>
        <p:nvGraphicFramePr>
          <p:cNvPr id="6" name="Content Placeholder 5"/>
          <p:cNvGraphicFramePr>
            <a:graphicFrameLocks noGrp="1"/>
          </p:cNvGraphicFramePr>
          <p:nvPr>
            <p:ph idx="1"/>
          </p:nvPr>
        </p:nvGraphicFramePr>
        <p:xfrm>
          <a:off x="457200" y="2286000"/>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ΣΥΜΠΕΡΑΣΜΑΤΑ</a:t>
            </a:r>
            <a:endParaRPr lang="en-US" dirty="0"/>
          </a:p>
        </p:txBody>
      </p:sp>
      <p:sp>
        <p:nvSpPr>
          <p:cNvPr id="3" name="Content Placeholder 2"/>
          <p:cNvSpPr>
            <a:spLocks noGrp="1"/>
          </p:cNvSpPr>
          <p:nvPr>
            <p:ph idx="1"/>
          </p:nvPr>
        </p:nvSpPr>
        <p:spPr/>
        <p:txBody>
          <a:bodyPr>
            <a:normAutofit fontScale="85000" lnSpcReduction="20000"/>
          </a:bodyPr>
          <a:lstStyle/>
          <a:p>
            <a:pPr marL="624078" indent="-514350">
              <a:buFont typeface="+mj-lt"/>
              <a:buAutoNum type="arabicPeriod"/>
            </a:pPr>
            <a:r>
              <a:rPr lang="el-GR" dirty="0"/>
              <a:t>Σταθερή και σημαντική αύξηση αριθμού εφέσεων κάθε δεκαετία και για κάθε κατηγορία </a:t>
            </a:r>
          </a:p>
          <a:p>
            <a:pPr marL="624078" indent="-514350">
              <a:buFont typeface="+mj-lt"/>
              <a:buAutoNum type="arabicPeriod"/>
            </a:pPr>
            <a:r>
              <a:rPr lang="el-GR" dirty="0"/>
              <a:t>Για δυο δεκαετίες παρατηρείται περίπου  διπλασιασμός και για δυο άλλες αύξηση της τάξης του 34 % </a:t>
            </a:r>
            <a:r>
              <a:rPr lang="el-GR" dirty="0" err="1"/>
              <a:t>μεσοσταθμικά</a:t>
            </a:r>
            <a:r>
              <a:rPr lang="el-GR" dirty="0"/>
              <a:t> </a:t>
            </a:r>
          </a:p>
          <a:p>
            <a:pPr marL="624078" indent="-514350">
              <a:buFont typeface="+mj-lt"/>
              <a:buAutoNum type="arabicPeriod"/>
            </a:pPr>
            <a:r>
              <a:rPr lang="el-GR" dirty="0"/>
              <a:t>Δεν συνοδεύεται από αντίστοιχη αναπροσαρμογή του ποσοστού επιτυχίας που παραμένει σχετικά σταθερό </a:t>
            </a:r>
          </a:p>
          <a:p>
            <a:pPr marL="624078" indent="-514350">
              <a:buFont typeface="+mj-lt"/>
              <a:buAutoNum type="arabicPeriod"/>
            </a:pPr>
            <a:r>
              <a:rPr lang="el-GR" dirty="0"/>
              <a:t>Συμμετρία ως προς την επιτυχή κατάληξη εφέσεων σε αστικές και ποινικές υποθέσεις και σε σχετικό βαθμό για αναθεωρητικές</a:t>
            </a:r>
          </a:p>
          <a:p>
            <a:pPr marL="624078" indent="-514350">
              <a:buFont typeface="+mj-lt"/>
              <a:buAutoNum type="arabicPeriod"/>
            </a:pPr>
            <a:r>
              <a:rPr lang="el-GR" dirty="0"/>
              <a:t> Η ένταξη στην ΕΕ δεν έχει ιδιαίτερη επίδραση εφόσον και τα ποσοστά αλλά και οι πραγματικοί αριθμοί είναι εντός των ορίων της εξέλιξης ανά δεκαετία  </a:t>
            </a:r>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ΠΑΡΑΜΕΤΡΟΙ ΑΝΑΛΥΣΗΣ</a:t>
            </a:r>
            <a:endParaRPr lang="en-US" dirty="0"/>
          </a:p>
        </p:txBody>
      </p:sp>
      <p:sp>
        <p:nvSpPr>
          <p:cNvPr id="3" name="Content Placeholder 2"/>
          <p:cNvSpPr>
            <a:spLocks noGrp="1"/>
          </p:cNvSpPr>
          <p:nvPr>
            <p:ph idx="1"/>
          </p:nvPr>
        </p:nvSpPr>
        <p:spPr/>
        <p:txBody>
          <a:bodyPr>
            <a:normAutofit fontScale="92500" lnSpcReduction="20000"/>
          </a:bodyPr>
          <a:lstStyle/>
          <a:p>
            <a:r>
              <a:rPr lang="el-GR" b="1" dirty="0"/>
              <a:t>Συγκριτική προσέγγιση</a:t>
            </a:r>
            <a:r>
              <a:rPr lang="el-GR" dirty="0"/>
              <a:t>: η σύγκριση με άλλα συστήματα ενώ θα μπορούσε να ήταν χρήσιμη, θα οδηγούσε σε διάθλαση των αποτελεσμάτων</a:t>
            </a:r>
          </a:p>
          <a:p>
            <a:r>
              <a:rPr lang="el-GR" u="sng" dirty="0"/>
              <a:t>Σκεπτικό</a:t>
            </a:r>
            <a:r>
              <a:rPr lang="el-GR" dirty="0"/>
              <a:t>: ανομοιομορφία συστημάτων, ιδιομορφία Κυπριακού συστήματος, πληθυσμιακά δεδομένα, εύρος εμπορικής δραστηριότητας, διαφορετικές προσεγγίσεις ως προς δικαίωμα έφεσης και έφεση ως προνόμιο, απουσία ταυτόσημης έρευνας, κόστος έφεσης, χρόνος, δυνατότητα επιτυχίας,  ύπαρξη εξωδικαστικών μέσων   </a:t>
            </a:r>
          </a:p>
          <a:p>
            <a:r>
              <a:rPr lang="el-GR" dirty="0"/>
              <a:t>Γλωσσικό ζήτημα (Εσθονία &amp; Λουξεμβούργο &amp; Μάλτα) </a:t>
            </a:r>
          </a:p>
          <a:p>
            <a:endParaRPr lang="el-GR"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ΠΑΡΑΔΕΙΓΜΑΤΑ</a:t>
            </a:r>
            <a:endParaRPr lang="en-US" dirty="0"/>
          </a:p>
        </p:txBody>
      </p:sp>
      <p:sp>
        <p:nvSpPr>
          <p:cNvPr id="3" name="Content Placeholder 2"/>
          <p:cNvSpPr>
            <a:spLocks noGrp="1"/>
          </p:cNvSpPr>
          <p:nvPr>
            <p:ph idx="1"/>
          </p:nvPr>
        </p:nvSpPr>
        <p:spPr/>
        <p:txBody>
          <a:bodyPr>
            <a:normAutofit fontScale="92500" lnSpcReduction="10000"/>
          </a:bodyPr>
          <a:lstStyle/>
          <a:p>
            <a:r>
              <a:rPr lang="en-US" dirty="0"/>
              <a:t>UK</a:t>
            </a:r>
            <a:r>
              <a:rPr lang="en-US" dirty="0">
                <a:sym typeface="Wingdings" pitchFamily="2" charset="2"/>
              </a:rPr>
              <a:t></a:t>
            </a:r>
            <a:r>
              <a:rPr lang="en-US" dirty="0"/>
              <a:t> “Only a small number of the millions of cases commenced each year are subject to a successful appeal. For example, 1,553,983 civil (non-family) cases started in 2011, whilst just 1,269 appeals were filed in the Court of Appeal Civil Division in the same period”</a:t>
            </a:r>
          </a:p>
          <a:p>
            <a:r>
              <a:rPr lang="en-US" dirty="0"/>
              <a:t>In 2012 just 62 individuals had their sentence increased after having their cases referred to the Court of Appeal by the Attorney General as ‘unduly lenient’ – a small fraction of the 138,808 cases dealt with by the Crown Court that year</a:t>
            </a:r>
            <a:endParaRPr lang="el-GR" dirty="0"/>
          </a:p>
          <a:p>
            <a:pPr>
              <a:buNone/>
            </a:pP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ΕΙΣΑΓΩΓΗ </a:t>
            </a:r>
            <a:endParaRPr lang="en-US" dirty="0"/>
          </a:p>
        </p:txBody>
      </p:sp>
      <p:sp>
        <p:nvSpPr>
          <p:cNvPr id="3" name="Content Placeholder 2"/>
          <p:cNvSpPr>
            <a:spLocks noGrp="1"/>
          </p:cNvSpPr>
          <p:nvPr>
            <p:ph idx="1"/>
          </p:nvPr>
        </p:nvSpPr>
        <p:spPr/>
        <p:txBody>
          <a:bodyPr>
            <a:normAutofit/>
          </a:bodyPr>
          <a:lstStyle/>
          <a:p>
            <a:r>
              <a:rPr lang="el-GR" b="1" dirty="0"/>
              <a:t>Θεματική</a:t>
            </a:r>
            <a:r>
              <a:rPr lang="el-GR" dirty="0"/>
              <a:t>: παρουσίαση ευρημάτων μελέτης για εφέσεις στο Ανώτατο Δικαστήριο για τα έτη 1960-2015</a:t>
            </a:r>
          </a:p>
          <a:p>
            <a:r>
              <a:rPr lang="el-GR" b="1" dirty="0"/>
              <a:t>Δομή</a:t>
            </a:r>
            <a:r>
              <a:rPr lang="el-GR" dirty="0"/>
              <a:t>: </a:t>
            </a:r>
          </a:p>
          <a:p>
            <a:pPr marL="624078" indent="-514350">
              <a:buFont typeface="+mj-lt"/>
              <a:buAutoNum type="arabicPeriod"/>
            </a:pPr>
            <a:r>
              <a:rPr lang="el-GR" dirty="0"/>
              <a:t>Μεθοδολογία</a:t>
            </a:r>
          </a:p>
          <a:p>
            <a:pPr marL="624078" indent="-514350">
              <a:buFont typeface="+mj-lt"/>
              <a:buAutoNum type="arabicPeriod"/>
            </a:pPr>
            <a:r>
              <a:rPr lang="el-GR" dirty="0"/>
              <a:t>Αποτελέσματα: διαπιστώσεις &amp; παράμετροι επεξήγησης </a:t>
            </a:r>
          </a:p>
          <a:p>
            <a:pPr marL="624078" indent="-514350">
              <a:buFont typeface="+mj-lt"/>
              <a:buAutoNum type="arabicPeriod"/>
            </a:pPr>
            <a:r>
              <a:rPr lang="el-GR" dirty="0"/>
              <a:t>Εξέλιξη έρευνας</a:t>
            </a:r>
          </a:p>
          <a:p>
            <a:pPr marL="624078" indent="-514350">
              <a:buNone/>
            </a:pP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ΠΑΡΑΔΕΙΓΜΑΤΑ</a:t>
            </a:r>
            <a:endParaRPr lang="en-US" dirty="0"/>
          </a:p>
        </p:txBody>
      </p:sp>
      <p:sp>
        <p:nvSpPr>
          <p:cNvPr id="3" name="Content Placeholder 2"/>
          <p:cNvSpPr>
            <a:spLocks noGrp="1"/>
          </p:cNvSpPr>
          <p:nvPr>
            <p:ph idx="1"/>
          </p:nvPr>
        </p:nvSpPr>
        <p:spPr/>
        <p:txBody>
          <a:bodyPr>
            <a:normAutofit fontScale="77500" lnSpcReduction="20000"/>
          </a:bodyPr>
          <a:lstStyle/>
          <a:p>
            <a:r>
              <a:rPr lang="en-US" dirty="0"/>
              <a:t>USA</a:t>
            </a:r>
            <a:r>
              <a:rPr lang="en-US" dirty="0">
                <a:sym typeface="Wingdings" pitchFamily="2" charset="2"/>
              </a:rPr>
              <a:t></a:t>
            </a:r>
            <a:r>
              <a:rPr lang="el-GR" dirty="0">
                <a:sym typeface="Wingdings" pitchFamily="2" charset="2"/>
              </a:rPr>
              <a:t> ομοσπονδιακή δομή, δεν υπάρχει συνταγματικά κατοχυρωμένο δικαίωμα έφεσης αλλά ευρύτατη παροχή σε επίπεδο πολιτειών και νομοθεσίας  μια κάθε τρεις υποθέσεις σε έφεση από κρατικές αρχές με 50% ποσοστό επιτυχίας </a:t>
            </a:r>
            <a:r>
              <a:rPr lang="en-US" dirty="0">
                <a:sym typeface="Wingdings" pitchFamily="2" charset="2"/>
              </a:rPr>
              <a:t>Cf. </a:t>
            </a:r>
            <a:r>
              <a:rPr lang="el-GR" dirty="0">
                <a:sym typeface="Wingdings" pitchFamily="2" charset="2"/>
              </a:rPr>
              <a:t>1 κάθε 7 υποθέσεις από ιδιώτες με 20% ποσοστό επιτυχίας</a:t>
            </a:r>
          </a:p>
          <a:p>
            <a:r>
              <a:rPr lang="el-GR" dirty="0">
                <a:sym typeface="Wingdings" pitchFamily="2" charset="2"/>
              </a:rPr>
              <a:t>Σε ποινικές, 70% επιβεβαίωση απόφασης σε ομοσπονδιακό επίπεδο και 70-80% σε πολιτειακό επίπεδο</a:t>
            </a:r>
          </a:p>
          <a:p>
            <a:r>
              <a:rPr lang="el-GR" dirty="0">
                <a:sym typeface="Wingdings" pitchFamily="2" charset="2"/>
              </a:rPr>
              <a:t>Εξαρτάται από αδίκημα και ποινή</a:t>
            </a:r>
            <a:r>
              <a:rPr lang="en-US" dirty="0">
                <a:sym typeface="Wingdings" pitchFamily="2" charset="2"/>
              </a:rPr>
              <a:t> </a:t>
            </a:r>
            <a:r>
              <a:rPr lang="el-GR" dirty="0">
                <a:sym typeface="Wingdings" pitchFamily="2" charset="2"/>
              </a:rPr>
              <a:t>πιθανότερο να υπάρξει επιτυχία για ποινές στα άκρα του φάσματος και όχι στο μέσο</a:t>
            </a:r>
          </a:p>
          <a:p>
            <a:r>
              <a:rPr lang="el-GR" dirty="0">
                <a:sym typeface="Wingdings" pitchFamily="2" charset="2"/>
              </a:rPr>
              <a:t>Για αστικές, 1/3 επιτυχία αλλά για περιπτώσεις που το ποσό υπερέβαινε το 1 </a:t>
            </a:r>
            <a:r>
              <a:rPr lang="en-US" dirty="0">
                <a:sym typeface="Wingdings" pitchFamily="2" charset="2"/>
              </a:rPr>
              <a:t>million 48 %</a:t>
            </a:r>
            <a:endParaRPr lang="el-GR" dirty="0">
              <a:sym typeface="Wingdings" pitchFamily="2" charset="2"/>
            </a:endParaRPr>
          </a:p>
          <a:p>
            <a:r>
              <a:rPr lang="en-US" dirty="0"/>
              <a:t>Virginia</a:t>
            </a:r>
            <a:r>
              <a:rPr lang="en-US" dirty="0">
                <a:sym typeface="Wingdings" pitchFamily="2" charset="2"/>
              </a:rPr>
              <a:t> for criminal cases no automatic right of appeal for non-capital cases burden of proof and procedural safeguards a reason for limiting</a:t>
            </a:r>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ΕΠΕΞΗΓΗΣΗ</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Σκοποί της έφεσης;</a:t>
            </a:r>
          </a:p>
          <a:p>
            <a:r>
              <a:rPr lang="en-US" b="1" dirty="0"/>
              <a:t>Lord Chief Justice Woolf</a:t>
            </a:r>
            <a:r>
              <a:rPr lang="en-US" dirty="0"/>
              <a:t>: “appeals serve </a:t>
            </a:r>
            <a:r>
              <a:rPr lang="en-US" b="1" dirty="0"/>
              <a:t>two principal purposes</a:t>
            </a:r>
            <a:r>
              <a:rPr lang="en-US" dirty="0"/>
              <a:t>: the </a:t>
            </a:r>
            <a:r>
              <a:rPr lang="en-US" b="1" dirty="0"/>
              <a:t>private purpose </a:t>
            </a:r>
            <a:r>
              <a:rPr lang="en-US" dirty="0"/>
              <a:t>which is to do justice in particular cases by correcting wrong decisions, and the </a:t>
            </a:r>
            <a:r>
              <a:rPr lang="en-US" b="1" dirty="0"/>
              <a:t>public purpose </a:t>
            </a:r>
            <a:r>
              <a:rPr lang="en-US" dirty="0"/>
              <a:t>which is to ensure public confidence in the administration of justice by making such corrections and clarifying and developing the law and establishing precedents.”</a:t>
            </a:r>
            <a:endParaRPr lang="el-GR" dirty="0"/>
          </a:p>
          <a:p>
            <a:r>
              <a:rPr lang="el-GR" dirty="0"/>
              <a:t>Βάρος και μέτρο της απόδειξης</a:t>
            </a:r>
          </a:p>
          <a:p>
            <a:r>
              <a:rPr lang="el-GR" dirty="0"/>
              <a:t>Ένταση μεταξύ δίκαιης δίκης και επιβάρυνσης συστήματος απονομής δικαιοσύνης </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ΕΠΕΞΗΓΗΣΗ</a:t>
            </a:r>
            <a:endParaRPr lang="en-US" dirty="0"/>
          </a:p>
        </p:txBody>
      </p:sp>
      <p:sp>
        <p:nvSpPr>
          <p:cNvPr id="3" name="Content Placeholder 2"/>
          <p:cNvSpPr>
            <a:spLocks noGrp="1"/>
          </p:cNvSpPr>
          <p:nvPr>
            <p:ph idx="1"/>
          </p:nvPr>
        </p:nvSpPr>
        <p:spPr/>
        <p:txBody>
          <a:bodyPr>
            <a:normAutofit/>
          </a:bodyPr>
          <a:lstStyle/>
          <a:p>
            <a:r>
              <a:rPr lang="el-GR" sz="2400" b="1" dirty="0"/>
              <a:t>Παράγοντες</a:t>
            </a:r>
            <a:r>
              <a:rPr lang="el-GR" sz="2400" dirty="0"/>
              <a:t>: διόρθωση σφάλματος, ωφελιμιστική ανάλυση, κόστος, τακτική καθυστέρησης, ευκολία πρόσβασης, πολυπλοκότητα νομοθεσίας, τεχνολογίες, διεθνοποίηση νομικών ζητημάτων </a:t>
            </a:r>
          </a:p>
          <a:p>
            <a:r>
              <a:rPr lang="el-GR" sz="2400" dirty="0"/>
              <a:t>Κυπριακό σύστημα έχει λογική ανοικτής πρόσβασης με χαμηλό κόστος </a:t>
            </a:r>
          </a:p>
          <a:p>
            <a:r>
              <a:rPr lang="el-GR" sz="2400" dirty="0"/>
              <a:t>Πρόσβαση στο Ανώτατο Δικαστήριο ως μέρος δυο επιπέδων ελέγχου  </a:t>
            </a:r>
            <a:endParaRPr lang="en-US" sz="2400"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ΕΞΕΛΙΞΗ ΕΡΕΥΝΑΣ</a:t>
            </a:r>
            <a:endParaRPr lang="en-US" dirty="0"/>
          </a:p>
        </p:txBody>
      </p:sp>
      <p:sp>
        <p:nvSpPr>
          <p:cNvPr id="3" name="Content Placeholder 2"/>
          <p:cNvSpPr>
            <a:spLocks noGrp="1"/>
          </p:cNvSpPr>
          <p:nvPr>
            <p:ph idx="1"/>
          </p:nvPr>
        </p:nvSpPr>
        <p:spPr/>
        <p:txBody>
          <a:bodyPr>
            <a:normAutofit lnSpcReduction="10000"/>
          </a:bodyPr>
          <a:lstStyle/>
          <a:p>
            <a:r>
              <a:rPr lang="el-GR" dirty="0"/>
              <a:t>Η παρούσα έρευνα ως πρώτο βήμα</a:t>
            </a:r>
          </a:p>
          <a:p>
            <a:r>
              <a:rPr lang="el-GR" dirty="0"/>
              <a:t>Ιδιαίτερο ενδιαφέρον παρουσιάζει η περίπτωση του Διοικητικού Δικαστηρίου</a:t>
            </a:r>
          </a:p>
          <a:p>
            <a:r>
              <a:rPr lang="el-GR" dirty="0"/>
              <a:t>Η εξέταση εφέσεων με νομικά ζητήματα που άπτονται του δικαίου της ΕΕ</a:t>
            </a:r>
          </a:p>
          <a:p>
            <a:r>
              <a:rPr lang="el-GR" dirty="0"/>
              <a:t>Η κατά επαρχία ανάλυση (Λευκωσία τη μερίδα του λέοντος) </a:t>
            </a:r>
          </a:p>
          <a:p>
            <a:r>
              <a:rPr lang="el-GR" dirty="0"/>
              <a:t>Εφέσεις επί συνταγματικών ζητημάτων</a:t>
            </a:r>
          </a:p>
          <a:p>
            <a:r>
              <a:rPr lang="el-GR" dirty="0"/>
              <a:t>Εφέσεις ως προς ποινές </a:t>
            </a:r>
          </a:p>
          <a:p>
            <a:r>
              <a:rPr lang="el-GR" dirty="0"/>
              <a:t>Εφέσεις από κρατικές αρχές</a:t>
            </a:r>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ΕΠΙΛΟΓΟΣ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Chief Justice Burger</a:t>
            </a:r>
            <a:r>
              <a:rPr lang="el-GR" dirty="0"/>
              <a:t>: </a:t>
            </a:r>
            <a:r>
              <a:rPr lang="en-US" dirty="0"/>
              <a:t>“Few things have so plagued the</a:t>
            </a:r>
            <a:r>
              <a:rPr lang="el-GR" dirty="0"/>
              <a:t> </a:t>
            </a:r>
            <a:r>
              <a:rPr lang="en-US" dirty="0"/>
              <a:t>administration of criminal justice, or contributed more to lowered public</a:t>
            </a:r>
            <a:r>
              <a:rPr lang="el-GR" dirty="0"/>
              <a:t> </a:t>
            </a:r>
            <a:r>
              <a:rPr lang="en-US" dirty="0"/>
              <a:t>confidence in the courts, than the interminable appeals, the retrials, and the</a:t>
            </a:r>
            <a:r>
              <a:rPr lang="el-GR" dirty="0"/>
              <a:t> </a:t>
            </a:r>
            <a:r>
              <a:rPr lang="en-US" dirty="0"/>
              <a:t>lack of finality.”</a:t>
            </a:r>
            <a:endParaRPr lang="el-GR" dirty="0"/>
          </a:p>
          <a:p>
            <a:r>
              <a:rPr lang="en-US" b="1" dirty="0" err="1"/>
              <a:t>Mirjan</a:t>
            </a:r>
            <a:r>
              <a:rPr lang="el-GR" b="1" dirty="0"/>
              <a:t> </a:t>
            </a:r>
            <a:r>
              <a:rPr lang="en-US" b="1" dirty="0" err="1"/>
              <a:t>Damaska</a:t>
            </a:r>
            <a:r>
              <a:rPr lang="el-GR" dirty="0"/>
              <a:t>:</a:t>
            </a:r>
            <a:r>
              <a:rPr lang="en-US" dirty="0"/>
              <a:t> “Italian medieval lawyers who struck the foundation of continental </a:t>
            </a:r>
            <a:r>
              <a:rPr lang="en-US" i="1" dirty="0"/>
              <a:t>jus commune maintained that an appeal must be permitted both from </a:t>
            </a:r>
            <a:r>
              <a:rPr lang="en-US" dirty="0"/>
              <a:t>interlocutory decisions and from final determination of the trial court.. . . . The judge who refused to transmit an appeal to the superior court was liable to punishment”</a:t>
            </a:r>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ΕΠΙΛΟΓΟΣ</a:t>
            </a:r>
            <a:endParaRPr lang="en-US" dirty="0"/>
          </a:p>
        </p:txBody>
      </p:sp>
      <p:sp>
        <p:nvSpPr>
          <p:cNvPr id="3" name="Content Placeholder 2"/>
          <p:cNvSpPr>
            <a:spLocks noGrp="1"/>
          </p:cNvSpPr>
          <p:nvPr>
            <p:ph idx="1"/>
          </p:nvPr>
        </p:nvSpPr>
        <p:spPr/>
        <p:txBody>
          <a:bodyPr>
            <a:normAutofit fontScale="92500" lnSpcReduction="10000"/>
          </a:bodyPr>
          <a:lstStyle/>
          <a:p>
            <a:r>
              <a:rPr lang="el-GR" dirty="0"/>
              <a:t>Το ποσοστό επιτυχίας είναι κάπως υψηλό ειδικά εάν λάβουμε υπόψη τον σημαντικό </a:t>
            </a:r>
            <a:r>
              <a:rPr lang="el-GR"/>
              <a:t>αριθμό εφέσεων</a:t>
            </a:r>
            <a:endParaRPr lang="el-GR" dirty="0"/>
          </a:p>
          <a:p>
            <a:r>
              <a:rPr lang="el-GR" dirty="0"/>
              <a:t>Έφεση ως μέρος της απαραίτητης λογοδοσίας</a:t>
            </a:r>
          </a:p>
          <a:p>
            <a:r>
              <a:rPr lang="el-GR" dirty="0"/>
              <a:t>Κατά τρόπο όμως δομημένο και όχι εις βάρος της απονομής δικαιοσύνης</a:t>
            </a:r>
          </a:p>
          <a:p>
            <a:r>
              <a:rPr lang="el-GR" dirty="0"/>
              <a:t>Η έκρηξη των αριθμών μπορεί να εξηγηθεί αλλά και να ελεγχθεί χωρίς ουσιαστική παρέμβαση</a:t>
            </a:r>
          </a:p>
          <a:p>
            <a:r>
              <a:rPr lang="el-GR" dirty="0"/>
              <a:t>Παράμετροι κόστους και πιθανότητες επιτυχίας αποτελούν σημαντικό μέρος της απάντησης, όπως και η έμφαση στην αποτελεσματικότητα των πρωτόδικων δικαστηρίων   </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ΣΥΜΠΕΡΑΣΜΑΤΑ</a:t>
            </a:r>
            <a:endParaRPr lang="en-US"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l-GR" dirty="0"/>
              <a:t>Σταθερή και σημαντική αύξηση αριθμού εφέσεων κάθε δεκαετία και για κάθε κατηγορία </a:t>
            </a:r>
          </a:p>
          <a:p>
            <a:pPr marL="624078" indent="-514350">
              <a:buFont typeface="+mj-lt"/>
              <a:buAutoNum type="arabicPeriod"/>
            </a:pPr>
            <a:r>
              <a:rPr lang="el-GR" dirty="0"/>
              <a:t>Σταθεροποίηση ποσοστού επιτυχίας γύρω στο 40 %</a:t>
            </a:r>
          </a:p>
          <a:p>
            <a:pPr marL="624078" indent="-514350">
              <a:buFont typeface="+mj-lt"/>
              <a:buAutoNum type="arabicPeriod"/>
            </a:pPr>
            <a:r>
              <a:rPr lang="el-GR" dirty="0"/>
              <a:t>Ζητούμενο η ισορροπία μεταξύ ορθολογιστικής χρήσης έφεσης και αποτελεσματικότητας απονομής δικαιοσύνης  </a:t>
            </a:r>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ΤΑΥΤΟΤΗΤΑ ΤΗΣ ΕΡΕΥΝΑΣ</a:t>
            </a:r>
            <a:endParaRPr lang="en-US" dirty="0"/>
          </a:p>
        </p:txBody>
      </p:sp>
      <p:sp>
        <p:nvSpPr>
          <p:cNvPr id="3" name="Content Placeholder 2"/>
          <p:cNvSpPr>
            <a:spLocks noGrp="1"/>
          </p:cNvSpPr>
          <p:nvPr>
            <p:ph idx="1"/>
          </p:nvPr>
        </p:nvSpPr>
        <p:spPr/>
        <p:txBody>
          <a:bodyPr>
            <a:normAutofit fontScale="85000" lnSpcReduction="10000"/>
          </a:bodyPr>
          <a:lstStyle/>
          <a:p>
            <a:r>
              <a:rPr lang="el-GR" dirty="0"/>
              <a:t>Η έρευνα διεξήχθη κατόπιν αναθέσεως και άνευ αμοιβής (το σχετικό κόστος επωμίστηκε το Πανεπιστήμιο Κύπρου)  </a:t>
            </a:r>
            <a:endParaRPr lang="en-US" dirty="0"/>
          </a:p>
          <a:p>
            <a:r>
              <a:rPr lang="el-GR" dirty="0"/>
              <a:t>Οι στόχοι της έρευνας τέθηκαν σε συνεννόηση με τον Δικαστή κ. Γεώργιο </a:t>
            </a:r>
            <a:r>
              <a:rPr lang="el-GR" dirty="0" err="1"/>
              <a:t>Ερωτοκρίτου</a:t>
            </a:r>
            <a:endParaRPr lang="en-US" dirty="0"/>
          </a:p>
          <a:p>
            <a:pPr lvl="0"/>
            <a:r>
              <a:rPr lang="el-GR" dirty="0"/>
              <a:t>Η συλλογή και επεξεργασία στοιχείων έγινε από ομάδες εθελοντών φοιτητών </a:t>
            </a:r>
            <a:r>
              <a:rPr lang="en-US" dirty="0" err="1"/>
              <a:t>σε</a:t>
            </a:r>
            <a:r>
              <a:rPr lang="en-US" dirty="0"/>
              <a:t> </a:t>
            </a:r>
            <a:r>
              <a:rPr lang="en-US" dirty="0" err="1"/>
              <a:t>περίοδο</a:t>
            </a:r>
            <a:r>
              <a:rPr lang="en-US" dirty="0"/>
              <a:t> </a:t>
            </a:r>
            <a:r>
              <a:rPr lang="en-US" dirty="0" err="1"/>
              <a:t>που</a:t>
            </a:r>
            <a:r>
              <a:rPr lang="en-US" dirty="0"/>
              <a:t> </a:t>
            </a:r>
            <a:r>
              <a:rPr lang="en-US" dirty="0" err="1"/>
              <a:t>δεν</a:t>
            </a:r>
            <a:r>
              <a:rPr lang="en-US" dirty="0"/>
              <a:t> </a:t>
            </a:r>
            <a:r>
              <a:rPr lang="en-US" dirty="0" err="1"/>
              <a:t>επηρέαζε</a:t>
            </a:r>
            <a:r>
              <a:rPr lang="en-US" dirty="0"/>
              <a:t> </a:t>
            </a:r>
            <a:r>
              <a:rPr lang="en-US" dirty="0" err="1"/>
              <a:t>την</a:t>
            </a:r>
            <a:r>
              <a:rPr lang="en-US" dirty="0"/>
              <a:t> </a:t>
            </a:r>
            <a:r>
              <a:rPr lang="en-US" dirty="0" err="1"/>
              <a:t>προετοιμασία</a:t>
            </a:r>
            <a:r>
              <a:rPr lang="el-GR" dirty="0"/>
              <a:t> τους</a:t>
            </a:r>
            <a:r>
              <a:rPr lang="en-US" dirty="0"/>
              <a:t> </a:t>
            </a:r>
            <a:r>
              <a:rPr lang="en-US" dirty="0" err="1"/>
              <a:t>για</a:t>
            </a:r>
            <a:r>
              <a:rPr lang="en-US" dirty="0"/>
              <a:t> </a:t>
            </a:r>
            <a:r>
              <a:rPr lang="en-US" dirty="0" err="1"/>
              <a:t>την</a:t>
            </a:r>
            <a:r>
              <a:rPr lang="en-US" dirty="0"/>
              <a:t> </a:t>
            </a:r>
            <a:r>
              <a:rPr lang="en-US" dirty="0" err="1"/>
              <a:t>εξεταστική</a:t>
            </a:r>
            <a:r>
              <a:rPr lang="en-US" dirty="0"/>
              <a:t> </a:t>
            </a:r>
            <a:r>
              <a:rPr lang="en-US" dirty="0" err="1"/>
              <a:t>περίοδο</a:t>
            </a:r>
            <a:r>
              <a:rPr lang="en-US" dirty="0"/>
              <a:t>. </a:t>
            </a:r>
            <a:endParaRPr lang="el-GR" dirty="0"/>
          </a:p>
          <a:p>
            <a:r>
              <a:rPr lang="el-GR" dirty="0"/>
              <a:t>Η έρευνα έλαβε χώρα το τελευταίο τρίμηνο του 2015</a:t>
            </a:r>
          </a:p>
          <a:p>
            <a:r>
              <a:rPr lang="el-GR" dirty="0"/>
              <a:t> Την έρευνα συντόνισαν οι Αναπληρωτές Καθηγητές (Τμήμα Νομικής Πανεπιστημίου Κύπρου) Κ. Κόμπος και Ν. </a:t>
            </a:r>
            <a:r>
              <a:rPr lang="el-GR" dirty="0" err="1"/>
              <a:t>Χατζημιχαήλ</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ΜΕΘΟΔΟΛΟΓΙΑ</a:t>
            </a:r>
            <a:endParaRPr lang="en-US" dirty="0"/>
          </a:p>
        </p:txBody>
      </p:sp>
      <p:sp>
        <p:nvSpPr>
          <p:cNvPr id="3" name="Content Placeholder 2"/>
          <p:cNvSpPr>
            <a:spLocks noGrp="1"/>
          </p:cNvSpPr>
          <p:nvPr>
            <p:ph idx="1"/>
          </p:nvPr>
        </p:nvSpPr>
        <p:spPr/>
        <p:txBody>
          <a:bodyPr>
            <a:normAutofit fontScale="70000" lnSpcReduction="20000"/>
          </a:bodyPr>
          <a:lstStyle/>
          <a:p>
            <a:pPr marL="624078" lvl="0" indent="-514350">
              <a:buFont typeface="+mj-lt"/>
              <a:buAutoNum type="arabicPeriod"/>
            </a:pPr>
            <a:r>
              <a:rPr lang="el-GR" dirty="0"/>
              <a:t>Τα στατιστικά στοιχεία που παρουσιάζονται αφορούν σε </a:t>
            </a:r>
            <a:r>
              <a:rPr lang="el-GR" i="1" dirty="0"/>
              <a:t>αποφάσεις</a:t>
            </a:r>
            <a:r>
              <a:rPr lang="el-GR" dirty="0"/>
              <a:t> του Ανωτάτου Δικαστηρίου επί εφέσεων. Δεν συμπεριλαμβάνονται συνεπώς οι περιπτώσεις εκείνες στις οποίες η έφεση αποσύρθηκε πριν την εκδίκαση. </a:t>
            </a:r>
          </a:p>
          <a:p>
            <a:pPr marL="624078" lvl="0" indent="-514350">
              <a:buFont typeface="+mj-lt"/>
              <a:buAutoNum type="arabicPeriod"/>
            </a:pPr>
            <a:r>
              <a:rPr lang="el-GR" dirty="0"/>
              <a:t>Το κρίσιμο δεδομένο είναι ο χρόνος έκδοσης της απόφασης επί της εφέσεως και όχι η καταχώρηση. </a:t>
            </a:r>
          </a:p>
          <a:p>
            <a:pPr marL="624078" lvl="0" indent="-514350">
              <a:buFont typeface="+mj-lt"/>
              <a:buAutoNum type="arabicPeriod"/>
            </a:pPr>
            <a:r>
              <a:rPr lang="el-GR" dirty="0"/>
              <a:t>Η οργάνωση των στατιστικών στοιχείων γίνεται ανά δεκαετία, χωρίς να εξετάζεται άμεσα (ι) κατά πόσο οι αλλαγές στην σύνθεση του Ανωτάτου Δικαστηρίου συνδέονται με διαφοροποίηση στα ποσοστά επιτυχίας, (</a:t>
            </a:r>
            <a:r>
              <a:rPr lang="el-GR" dirty="0" err="1"/>
              <a:t>ιι</a:t>
            </a:r>
            <a:r>
              <a:rPr lang="el-GR" dirty="0"/>
              <a:t>) κατά πόσο μεσολάβησαν νομοθετικές μεταβολές.</a:t>
            </a:r>
          </a:p>
          <a:p>
            <a:pPr marL="624078" lvl="0" indent="-514350">
              <a:buFont typeface="+mj-lt"/>
              <a:buAutoNum type="arabicPeriod"/>
            </a:pPr>
            <a:r>
              <a:rPr lang="el-GR" dirty="0"/>
              <a:t>Η οργάνωση της έρευνας έγινε στη βάση συστηματοποιημένου ελέγχου τριών επιπέδων με τη συμμετοχή 19 προπτυχιακών φοιτητών που χωρίστηκαν σε 6 ομάδες (καθεμία υπεύθυνη για συγκεκριμένες χρονικές περιόδους 1</a:t>
            </a:r>
            <a:r>
              <a:rPr lang="en-US" dirty="0"/>
              <a:t>960-69, 1970-79, 1980-89, 1990-99, 2000-09, 2010-2015)</a:t>
            </a:r>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ΜΕΘΟΔΟΛΟΓΙΑ</a:t>
            </a:r>
            <a:endParaRPr lang="en-US" dirty="0"/>
          </a:p>
        </p:txBody>
      </p:sp>
      <p:sp>
        <p:nvSpPr>
          <p:cNvPr id="3" name="Content Placeholder 2"/>
          <p:cNvSpPr>
            <a:spLocks noGrp="1"/>
          </p:cNvSpPr>
          <p:nvPr>
            <p:ph idx="1"/>
          </p:nvPr>
        </p:nvSpPr>
        <p:spPr/>
        <p:txBody>
          <a:bodyPr>
            <a:normAutofit fontScale="62500" lnSpcReduction="20000"/>
          </a:bodyPr>
          <a:lstStyle/>
          <a:p>
            <a:pPr marL="624078" lvl="0" indent="-514350">
              <a:buFont typeface="+mj-lt"/>
              <a:buAutoNum type="arabicPeriod" startAt="5"/>
            </a:pPr>
            <a:r>
              <a:rPr lang="el-GR" b="1" dirty="0"/>
              <a:t>Έλεγχος Πρώτου Επιπέδου</a:t>
            </a:r>
            <a:r>
              <a:rPr lang="en-US" dirty="0">
                <a:sym typeface="Wingdings"/>
              </a:rPr>
              <a:t></a:t>
            </a:r>
            <a:r>
              <a:rPr lang="el-GR" dirty="0"/>
              <a:t> μέσω </a:t>
            </a:r>
            <a:r>
              <a:rPr lang="en-US" dirty="0"/>
              <a:t>CYLAW</a:t>
            </a:r>
            <a:r>
              <a:rPr lang="el-GR" dirty="0"/>
              <a:t>  αλλά και των επίσημων τόμων αποφάσεων, η κάθε ομάδα εξετάζει όλες τις αποφάσεις του Ανωτάτου Δικαστηρίου που αφορούν την περίοδο για την οποία είναι αρμόδια. Ξεχωρίζει τις εφέσεις και τις καταγράφει σε </a:t>
            </a:r>
            <a:r>
              <a:rPr lang="en-US" dirty="0"/>
              <a:t>word file</a:t>
            </a:r>
            <a:r>
              <a:rPr lang="el-GR" dirty="0"/>
              <a:t> με αναφορά σε όνομα διαδίκων, έτος, τόμο (π.χ. </a:t>
            </a:r>
            <a:r>
              <a:rPr lang="el-GR" i="1" dirty="0" err="1"/>
              <a:t>Ανδρεάς</a:t>
            </a:r>
            <a:r>
              <a:rPr lang="el-GR" i="1" dirty="0"/>
              <a:t> Ανδρέου ν. Μιχάλης Μιχαήλ </a:t>
            </a:r>
            <a:r>
              <a:rPr lang="el-GR" dirty="0"/>
              <a:t>(1980) 3 </a:t>
            </a:r>
            <a:r>
              <a:rPr lang="en-US" dirty="0"/>
              <a:t>CLR</a:t>
            </a:r>
            <a:r>
              <a:rPr lang="el-GR" dirty="0"/>
              <a:t> 345). </a:t>
            </a:r>
            <a:r>
              <a:rPr lang="en-US" dirty="0" err="1"/>
              <a:t>Κατόπιν</a:t>
            </a:r>
            <a:r>
              <a:rPr lang="en-US" dirty="0"/>
              <a:t>, </a:t>
            </a:r>
            <a:r>
              <a:rPr lang="en-US" dirty="0" err="1"/>
              <a:t>κατηγοριοποιούνται</a:t>
            </a:r>
            <a:r>
              <a:rPr lang="en-US" dirty="0"/>
              <a:t> </a:t>
            </a:r>
            <a:r>
              <a:rPr lang="en-US" dirty="0" err="1"/>
              <a:t>οι</a:t>
            </a:r>
            <a:r>
              <a:rPr lang="en-US" dirty="0"/>
              <a:t> </a:t>
            </a:r>
            <a:r>
              <a:rPr lang="en-US" dirty="0" err="1"/>
              <a:t>εφέσεις</a:t>
            </a:r>
            <a:r>
              <a:rPr lang="en-US" dirty="0"/>
              <a:t> </a:t>
            </a:r>
            <a:r>
              <a:rPr lang="en-US" dirty="0" err="1"/>
              <a:t>ανάλογα</a:t>
            </a:r>
            <a:r>
              <a:rPr lang="en-US" dirty="0"/>
              <a:t> </a:t>
            </a:r>
            <a:r>
              <a:rPr lang="en-US" dirty="0" err="1"/>
              <a:t>με</a:t>
            </a:r>
            <a:r>
              <a:rPr lang="en-US" dirty="0"/>
              <a:t> </a:t>
            </a:r>
            <a:r>
              <a:rPr lang="en-US" dirty="0" err="1"/>
              <a:t>τη</a:t>
            </a:r>
            <a:r>
              <a:rPr lang="en-US" dirty="0"/>
              <a:t> </a:t>
            </a:r>
            <a:r>
              <a:rPr lang="en-US" dirty="0" err="1"/>
              <a:t>δικαιοδοσία</a:t>
            </a:r>
            <a:r>
              <a:rPr lang="en-US" dirty="0"/>
              <a:t> </a:t>
            </a:r>
            <a:r>
              <a:rPr lang="en-US" dirty="0" err="1"/>
              <a:t>του</a:t>
            </a:r>
            <a:r>
              <a:rPr lang="en-US" dirty="0"/>
              <a:t> </a:t>
            </a:r>
            <a:r>
              <a:rPr lang="en-US" dirty="0" err="1"/>
              <a:t>Ανωτάτου</a:t>
            </a:r>
            <a:r>
              <a:rPr lang="en-US" dirty="0"/>
              <a:t> </a:t>
            </a:r>
            <a:r>
              <a:rPr lang="en-US" dirty="0" err="1"/>
              <a:t>Δικαστηρίου</a:t>
            </a:r>
            <a:r>
              <a:rPr lang="en-US" dirty="0"/>
              <a:t> (</a:t>
            </a:r>
            <a:r>
              <a:rPr lang="en-US" dirty="0" err="1"/>
              <a:t>π.χ</a:t>
            </a:r>
            <a:r>
              <a:rPr lang="en-US" dirty="0"/>
              <a:t>. </a:t>
            </a:r>
            <a:r>
              <a:rPr lang="en-US" dirty="0" err="1"/>
              <a:t>αστικές</a:t>
            </a:r>
            <a:r>
              <a:rPr lang="en-US" dirty="0"/>
              <a:t>, </a:t>
            </a:r>
            <a:r>
              <a:rPr lang="en-US" dirty="0" err="1"/>
              <a:t>ποινές</a:t>
            </a:r>
            <a:r>
              <a:rPr lang="en-US" dirty="0"/>
              <a:t>, </a:t>
            </a:r>
            <a:r>
              <a:rPr lang="en-US" dirty="0" err="1"/>
              <a:t>διοικητικές</a:t>
            </a:r>
            <a:r>
              <a:rPr lang="en-US" dirty="0"/>
              <a:t> </a:t>
            </a:r>
            <a:r>
              <a:rPr lang="en-US" dirty="0" err="1"/>
              <a:t>κτλ</a:t>
            </a:r>
            <a:r>
              <a:rPr lang="en-US" dirty="0"/>
              <a:t>). </a:t>
            </a:r>
            <a:r>
              <a:rPr lang="en-US" dirty="0" err="1"/>
              <a:t>Ακολούθως</a:t>
            </a:r>
            <a:r>
              <a:rPr lang="en-US" dirty="0"/>
              <a:t>, </a:t>
            </a:r>
            <a:r>
              <a:rPr lang="en-US" dirty="0" err="1"/>
              <a:t>σημειώνεται</a:t>
            </a:r>
            <a:r>
              <a:rPr lang="en-US" dirty="0"/>
              <a:t> </a:t>
            </a:r>
            <a:r>
              <a:rPr lang="en-US" dirty="0" err="1"/>
              <a:t>σε</a:t>
            </a:r>
            <a:r>
              <a:rPr lang="en-US" dirty="0"/>
              <a:t> </a:t>
            </a:r>
            <a:r>
              <a:rPr lang="en-US" dirty="0" err="1"/>
              <a:t>πίνακα</a:t>
            </a:r>
            <a:r>
              <a:rPr lang="en-US" dirty="0"/>
              <a:t> </a:t>
            </a:r>
            <a:r>
              <a:rPr lang="en-US" dirty="0" err="1"/>
              <a:t>το</a:t>
            </a:r>
            <a:r>
              <a:rPr lang="en-US" dirty="0"/>
              <a:t> </a:t>
            </a:r>
            <a:r>
              <a:rPr lang="en-US" dirty="0" err="1"/>
              <a:t>αποτέλεσμα</a:t>
            </a:r>
            <a:r>
              <a:rPr lang="en-US" dirty="0"/>
              <a:t> </a:t>
            </a:r>
            <a:r>
              <a:rPr lang="en-US" dirty="0" err="1"/>
              <a:t>της</a:t>
            </a:r>
            <a:r>
              <a:rPr lang="en-US" dirty="0"/>
              <a:t> </a:t>
            </a:r>
            <a:r>
              <a:rPr lang="en-US" dirty="0" err="1"/>
              <a:t>έφεσης</a:t>
            </a:r>
            <a:r>
              <a:rPr lang="en-US" dirty="0"/>
              <a:t>, </a:t>
            </a:r>
            <a:r>
              <a:rPr lang="en-US" dirty="0" err="1"/>
              <a:t>με</a:t>
            </a:r>
            <a:r>
              <a:rPr lang="en-US" dirty="0"/>
              <a:t> (+) </a:t>
            </a:r>
            <a:r>
              <a:rPr lang="en-US" dirty="0" err="1"/>
              <a:t>και</a:t>
            </a:r>
            <a:r>
              <a:rPr lang="en-US" dirty="0"/>
              <a:t> (–) </a:t>
            </a:r>
            <a:r>
              <a:rPr lang="en-US" dirty="0" err="1"/>
              <a:t>ανάλογα</a:t>
            </a:r>
            <a:r>
              <a:rPr lang="en-US" dirty="0"/>
              <a:t> </a:t>
            </a:r>
            <a:r>
              <a:rPr lang="en-US" dirty="0" err="1"/>
              <a:t>με</a:t>
            </a:r>
            <a:r>
              <a:rPr lang="en-US" dirty="0"/>
              <a:t> </a:t>
            </a:r>
            <a:r>
              <a:rPr lang="en-US" dirty="0" err="1"/>
              <a:t>το</a:t>
            </a:r>
            <a:r>
              <a:rPr lang="en-US" dirty="0"/>
              <a:t> </a:t>
            </a:r>
            <a:r>
              <a:rPr lang="en-US" dirty="0" err="1"/>
              <a:t>εάν</a:t>
            </a:r>
            <a:r>
              <a:rPr lang="en-US" dirty="0"/>
              <a:t> η </a:t>
            </a:r>
            <a:r>
              <a:rPr lang="en-US" dirty="0" err="1"/>
              <a:t>έφεση</a:t>
            </a:r>
            <a:r>
              <a:rPr lang="en-US" dirty="0"/>
              <a:t> </a:t>
            </a:r>
            <a:r>
              <a:rPr lang="en-US" dirty="0" err="1"/>
              <a:t>ήταν</a:t>
            </a:r>
            <a:r>
              <a:rPr lang="en-US" dirty="0"/>
              <a:t> </a:t>
            </a:r>
            <a:r>
              <a:rPr lang="en-US" dirty="0" err="1"/>
              <a:t>επιτυχής</a:t>
            </a:r>
            <a:r>
              <a:rPr lang="en-US" dirty="0"/>
              <a:t> ή </a:t>
            </a:r>
            <a:r>
              <a:rPr lang="en-US" dirty="0" err="1"/>
              <a:t>όχι</a:t>
            </a:r>
            <a:r>
              <a:rPr lang="en-US" dirty="0"/>
              <a:t>. </a:t>
            </a:r>
            <a:r>
              <a:rPr lang="en-US" dirty="0" err="1"/>
              <a:t>Ιδιαίτερη</a:t>
            </a:r>
            <a:r>
              <a:rPr lang="en-US" dirty="0"/>
              <a:t> </a:t>
            </a:r>
            <a:r>
              <a:rPr lang="en-US" dirty="0" err="1"/>
              <a:t>προσοχή</a:t>
            </a:r>
            <a:r>
              <a:rPr lang="en-US" dirty="0"/>
              <a:t> </a:t>
            </a:r>
            <a:r>
              <a:rPr lang="en-US" dirty="0" err="1"/>
              <a:t>δόθηκε</a:t>
            </a:r>
            <a:r>
              <a:rPr lang="en-US" dirty="0"/>
              <a:t> </a:t>
            </a:r>
            <a:r>
              <a:rPr lang="en-US" dirty="0" err="1"/>
              <a:t>σε</a:t>
            </a:r>
            <a:r>
              <a:rPr lang="en-US" dirty="0"/>
              <a:t> </a:t>
            </a:r>
            <a:r>
              <a:rPr lang="en-US" dirty="0" err="1"/>
              <a:t>αυτό</a:t>
            </a:r>
            <a:r>
              <a:rPr lang="en-US" dirty="0"/>
              <a:t> </a:t>
            </a:r>
            <a:r>
              <a:rPr lang="en-US" dirty="0" err="1"/>
              <a:t>το</a:t>
            </a:r>
            <a:r>
              <a:rPr lang="en-US" dirty="0"/>
              <a:t> </a:t>
            </a:r>
            <a:r>
              <a:rPr lang="en-US" dirty="0" err="1"/>
              <a:t>στάδιο</a:t>
            </a:r>
            <a:r>
              <a:rPr lang="en-US" dirty="0"/>
              <a:t> </a:t>
            </a:r>
            <a:r>
              <a:rPr lang="en-US" dirty="0" err="1"/>
              <a:t>στον</a:t>
            </a:r>
            <a:r>
              <a:rPr lang="en-US" dirty="0"/>
              <a:t> </a:t>
            </a:r>
            <a:r>
              <a:rPr lang="en-US" dirty="0" err="1"/>
              <a:t>εντοπισμό</a:t>
            </a:r>
            <a:r>
              <a:rPr lang="en-US" dirty="0"/>
              <a:t> </a:t>
            </a:r>
            <a:r>
              <a:rPr lang="en-US" dirty="0" err="1"/>
              <a:t>των</a:t>
            </a:r>
            <a:r>
              <a:rPr lang="en-US" dirty="0"/>
              <a:t> </a:t>
            </a:r>
            <a:r>
              <a:rPr lang="en-US" dirty="0" err="1"/>
              <a:t>εφέσεων</a:t>
            </a:r>
            <a:r>
              <a:rPr lang="en-US" dirty="0"/>
              <a:t> </a:t>
            </a:r>
            <a:r>
              <a:rPr lang="en-US" dirty="0" err="1"/>
              <a:t>διότι</a:t>
            </a:r>
            <a:r>
              <a:rPr lang="en-US" dirty="0"/>
              <a:t> </a:t>
            </a:r>
            <a:r>
              <a:rPr lang="en-US" dirty="0" err="1"/>
              <a:t>τυχόν</a:t>
            </a:r>
            <a:r>
              <a:rPr lang="en-US" dirty="0"/>
              <a:t> </a:t>
            </a:r>
            <a:r>
              <a:rPr lang="en-US" dirty="0" err="1"/>
              <a:t>μη</a:t>
            </a:r>
            <a:r>
              <a:rPr lang="en-US" dirty="0"/>
              <a:t> </a:t>
            </a:r>
            <a:r>
              <a:rPr lang="en-US" dirty="0" err="1"/>
              <a:t>καταγραφή</a:t>
            </a:r>
            <a:r>
              <a:rPr lang="en-US" dirty="0"/>
              <a:t> </a:t>
            </a:r>
            <a:r>
              <a:rPr lang="en-US" dirty="0" err="1"/>
              <a:t>μιας</a:t>
            </a:r>
            <a:r>
              <a:rPr lang="en-US" dirty="0"/>
              <a:t> </a:t>
            </a:r>
            <a:r>
              <a:rPr lang="en-US" dirty="0" err="1"/>
              <a:t>υπόθεσης</a:t>
            </a:r>
            <a:r>
              <a:rPr lang="en-US" dirty="0"/>
              <a:t> </a:t>
            </a:r>
            <a:r>
              <a:rPr lang="en-US" dirty="0" err="1"/>
              <a:t>δεν</a:t>
            </a:r>
            <a:r>
              <a:rPr lang="en-US" dirty="0"/>
              <a:t> </a:t>
            </a:r>
            <a:r>
              <a:rPr lang="en-US" dirty="0" err="1"/>
              <a:t>θα</a:t>
            </a:r>
            <a:r>
              <a:rPr lang="en-US" dirty="0"/>
              <a:t> </a:t>
            </a:r>
            <a:r>
              <a:rPr lang="en-US" dirty="0" err="1"/>
              <a:t>μπορούσε</a:t>
            </a:r>
            <a:r>
              <a:rPr lang="en-US" dirty="0"/>
              <a:t> </a:t>
            </a:r>
            <a:r>
              <a:rPr lang="en-US" dirty="0" err="1"/>
              <a:t>να</a:t>
            </a:r>
            <a:r>
              <a:rPr lang="en-US" dirty="0"/>
              <a:t> </a:t>
            </a:r>
            <a:r>
              <a:rPr lang="en-US" dirty="0" err="1"/>
              <a:t>ελεγχθεί</a:t>
            </a:r>
            <a:r>
              <a:rPr lang="en-US" dirty="0"/>
              <a:t> </a:t>
            </a:r>
            <a:r>
              <a:rPr lang="en-US" dirty="0" err="1"/>
              <a:t>και</a:t>
            </a:r>
            <a:r>
              <a:rPr lang="en-US" dirty="0"/>
              <a:t> </a:t>
            </a:r>
            <a:r>
              <a:rPr lang="en-US" dirty="0" err="1"/>
              <a:t>θα</a:t>
            </a:r>
            <a:r>
              <a:rPr lang="en-US" dirty="0"/>
              <a:t> </a:t>
            </a:r>
            <a:r>
              <a:rPr lang="en-US" dirty="0" err="1"/>
              <a:t>οδηγούσε</a:t>
            </a:r>
            <a:r>
              <a:rPr lang="en-US" dirty="0"/>
              <a:t> </a:t>
            </a:r>
            <a:r>
              <a:rPr lang="en-US" dirty="0" err="1"/>
              <a:t>σε</a:t>
            </a:r>
            <a:r>
              <a:rPr lang="en-US" dirty="0"/>
              <a:t> </a:t>
            </a:r>
            <a:r>
              <a:rPr lang="en-US" dirty="0" err="1"/>
              <a:t>αλλοίωση</a:t>
            </a:r>
            <a:r>
              <a:rPr lang="en-US" dirty="0"/>
              <a:t> </a:t>
            </a:r>
            <a:r>
              <a:rPr lang="en-US" dirty="0" err="1"/>
              <a:t>των</a:t>
            </a:r>
            <a:r>
              <a:rPr lang="en-US" dirty="0"/>
              <a:t> </a:t>
            </a:r>
            <a:r>
              <a:rPr lang="en-US" dirty="0" err="1"/>
              <a:t>αποτελεσμάτων</a:t>
            </a:r>
            <a:r>
              <a:rPr lang="en-US" dirty="0"/>
              <a:t>.</a:t>
            </a:r>
            <a:endParaRPr lang="el-GR" dirty="0"/>
          </a:p>
          <a:p>
            <a:pPr marL="624078" lvl="0" indent="-514350">
              <a:buFont typeface="+mj-lt"/>
              <a:buAutoNum type="arabicPeriod" startAt="5"/>
            </a:pPr>
            <a:r>
              <a:rPr lang="en-US" b="1" dirty="0" err="1"/>
              <a:t>Έλεγχος</a:t>
            </a:r>
            <a:r>
              <a:rPr lang="en-US" b="1" dirty="0"/>
              <a:t> </a:t>
            </a:r>
            <a:r>
              <a:rPr lang="en-US" b="1" dirty="0" err="1"/>
              <a:t>Δευτέρου</a:t>
            </a:r>
            <a:r>
              <a:rPr lang="en-US" b="1" dirty="0"/>
              <a:t> </a:t>
            </a:r>
            <a:r>
              <a:rPr lang="en-US" b="1" dirty="0" err="1"/>
              <a:t>Επιπέδου</a:t>
            </a:r>
            <a:r>
              <a:rPr lang="en-US" b="1" dirty="0">
                <a:sym typeface="Wingdings"/>
              </a:rPr>
              <a:t></a:t>
            </a:r>
            <a:r>
              <a:rPr lang="el-GR" b="1" dirty="0">
                <a:sym typeface="Wingdings"/>
              </a:rPr>
              <a:t> </a:t>
            </a:r>
            <a:r>
              <a:rPr lang="en-US" dirty="0" err="1"/>
              <a:t>τα</a:t>
            </a:r>
            <a:r>
              <a:rPr lang="en-US" dirty="0"/>
              <a:t> </a:t>
            </a:r>
            <a:r>
              <a:rPr lang="en-US" dirty="0" err="1"/>
              <a:t>αποτελέσματα</a:t>
            </a:r>
            <a:r>
              <a:rPr lang="en-US" dirty="0"/>
              <a:t>/</a:t>
            </a:r>
            <a:r>
              <a:rPr lang="en-US" dirty="0" err="1"/>
              <a:t>λίστες</a:t>
            </a:r>
            <a:r>
              <a:rPr lang="en-US" dirty="0"/>
              <a:t> </a:t>
            </a:r>
            <a:r>
              <a:rPr lang="en-US" dirty="0" err="1"/>
              <a:t>ακολούθως</a:t>
            </a:r>
            <a:r>
              <a:rPr lang="en-US" dirty="0"/>
              <a:t> </a:t>
            </a:r>
            <a:r>
              <a:rPr lang="en-US" dirty="0" err="1"/>
              <a:t>μεταβιβάζονται</a:t>
            </a:r>
            <a:r>
              <a:rPr lang="en-US" dirty="0"/>
              <a:t> </a:t>
            </a:r>
            <a:r>
              <a:rPr lang="en-US" dirty="0" err="1"/>
              <a:t>στον</a:t>
            </a:r>
            <a:r>
              <a:rPr lang="en-US" dirty="0"/>
              <a:t> </a:t>
            </a:r>
            <a:r>
              <a:rPr lang="en-US" dirty="0" err="1"/>
              <a:t>Συντονιστή</a:t>
            </a:r>
            <a:r>
              <a:rPr lang="en-US" dirty="0"/>
              <a:t> </a:t>
            </a:r>
            <a:r>
              <a:rPr lang="en-US" dirty="0" err="1"/>
              <a:t>αλλά</a:t>
            </a:r>
            <a:r>
              <a:rPr lang="en-US" dirty="0"/>
              <a:t> </a:t>
            </a:r>
            <a:r>
              <a:rPr lang="en-US" dirty="0" err="1"/>
              <a:t>και</a:t>
            </a:r>
            <a:r>
              <a:rPr lang="en-US" dirty="0"/>
              <a:t> </a:t>
            </a:r>
            <a:r>
              <a:rPr lang="en-US" dirty="0" err="1"/>
              <a:t>για</a:t>
            </a:r>
            <a:r>
              <a:rPr lang="en-US" dirty="0"/>
              <a:t> </a:t>
            </a:r>
            <a:r>
              <a:rPr lang="en-US" dirty="0" err="1"/>
              <a:t>νέο</a:t>
            </a:r>
            <a:r>
              <a:rPr lang="en-US" dirty="0"/>
              <a:t> </a:t>
            </a:r>
            <a:r>
              <a:rPr lang="en-US" dirty="0" err="1"/>
              <a:t>έλεγχο</a:t>
            </a:r>
            <a:r>
              <a:rPr lang="en-US" dirty="0"/>
              <a:t> </a:t>
            </a:r>
            <a:r>
              <a:rPr lang="en-US" dirty="0" err="1"/>
              <a:t>σε</a:t>
            </a:r>
            <a:r>
              <a:rPr lang="en-US" dirty="0"/>
              <a:t> </a:t>
            </a:r>
            <a:r>
              <a:rPr lang="en-US" dirty="0" err="1"/>
              <a:t>άλλη</a:t>
            </a:r>
            <a:r>
              <a:rPr lang="en-US" dirty="0"/>
              <a:t> </a:t>
            </a:r>
            <a:r>
              <a:rPr lang="en-US" dirty="0" err="1"/>
              <a:t>ομάδα</a:t>
            </a:r>
            <a:r>
              <a:rPr lang="el-GR" dirty="0"/>
              <a:t> για εξακρίβωση της ακρίβειας καταγραφής μιας έφεσης αλλά και της ορθότητας κατηγοριοποίησης ως προς τη δικαιοδοσία (αστική, ποινική κτλ).</a:t>
            </a:r>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ΜΕΘΟΔΟΛΟΓΙΑ</a:t>
            </a:r>
            <a:endParaRPr lang="en-US" dirty="0"/>
          </a:p>
        </p:txBody>
      </p:sp>
      <p:sp>
        <p:nvSpPr>
          <p:cNvPr id="3" name="Content Placeholder 2"/>
          <p:cNvSpPr>
            <a:spLocks noGrp="1"/>
          </p:cNvSpPr>
          <p:nvPr>
            <p:ph idx="1"/>
          </p:nvPr>
        </p:nvSpPr>
        <p:spPr/>
        <p:txBody>
          <a:bodyPr>
            <a:normAutofit fontScale="77500" lnSpcReduction="20000"/>
          </a:bodyPr>
          <a:lstStyle/>
          <a:p>
            <a:pPr marL="624078" lvl="0" indent="-514350">
              <a:buFont typeface="+mj-lt"/>
              <a:buAutoNum type="arabicPeriod" startAt="7"/>
            </a:pPr>
            <a:r>
              <a:rPr lang="el-GR" b="1" dirty="0"/>
              <a:t>Έλεγχος Τρίτου Επιπέδου</a:t>
            </a:r>
            <a:r>
              <a:rPr lang="en-US" b="1" dirty="0">
                <a:sym typeface="Wingdings"/>
              </a:rPr>
              <a:t></a:t>
            </a:r>
            <a:r>
              <a:rPr lang="el-GR" dirty="0"/>
              <a:t>κάθε ομάδα επιλέγει τυχαία δείγμα 30 αποφάσεων ανά χρονική περίοδο (π.χ. 1960-1969), ανεξάρτητα από το εάν οι αποφάσεις ήταν εφέσεις ή όχι και συγκρίνει με τις τελικά διαμορφωμένες λίστες που προέκυψαν μετά τον έλεγχο 2ου επιπέδου. </a:t>
            </a:r>
            <a:r>
              <a:rPr lang="en-US" dirty="0" err="1"/>
              <a:t>Τα</a:t>
            </a:r>
            <a:r>
              <a:rPr lang="en-US" dirty="0"/>
              <a:t> </a:t>
            </a:r>
            <a:r>
              <a:rPr lang="en-US" dirty="0" err="1"/>
              <a:t>αποτελέσματα</a:t>
            </a:r>
            <a:r>
              <a:rPr lang="en-US" dirty="0"/>
              <a:t> </a:t>
            </a:r>
            <a:r>
              <a:rPr lang="en-US" dirty="0" err="1"/>
              <a:t>αυτά</a:t>
            </a:r>
            <a:r>
              <a:rPr lang="en-US" dirty="0"/>
              <a:t> </a:t>
            </a:r>
            <a:r>
              <a:rPr lang="en-US" dirty="0" err="1"/>
              <a:t>κοινοποιούνται</a:t>
            </a:r>
            <a:r>
              <a:rPr lang="en-US" dirty="0"/>
              <a:t> </a:t>
            </a:r>
            <a:r>
              <a:rPr lang="en-US" dirty="0" err="1"/>
              <a:t>στον</a:t>
            </a:r>
            <a:r>
              <a:rPr lang="en-US" dirty="0"/>
              <a:t> </a:t>
            </a:r>
            <a:r>
              <a:rPr lang="en-US" dirty="0" err="1"/>
              <a:t>Συντονιστή</a:t>
            </a:r>
            <a:r>
              <a:rPr lang="en-US" dirty="0"/>
              <a:t> </a:t>
            </a:r>
            <a:r>
              <a:rPr lang="en-US" dirty="0" err="1"/>
              <a:t>και</a:t>
            </a:r>
            <a:r>
              <a:rPr lang="en-US" dirty="0"/>
              <a:t> </a:t>
            </a:r>
            <a:r>
              <a:rPr lang="en-US" dirty="0" err="1"/>
              <a:t>εάν</a:t>
            </a:r>
            <a:r>
              <a:rPr lang="en-US" dirty="0"/>
              <a:t> </a:t>
            </a:r>
            <a:r>
              <a:rPr lang="en-US" dirty="0" err="1"/>
              <a:t>εντοπιστεί</a:t>
            </a:r>
            <a:r>
              <a:rPr lang="en-US" dirty="0"/>
              <a:t> </a:t>
            </a:r>
            <a:r>
              <a:rPr lang="en-US" dirty="0" err="1"/>
              <a:t>απόκλιση</a:t>
            </a:r>
            <a:r>
              <a:rPr lang="en-US" dirty="0"/>
              <a:t> η </a:t>
            </a:r>
            <a:r>
              <a:rPr lang="en-US" dirty="0" err="1"/>
              <a:t>διαδικασία</a:t>
            </a:r>
            <a:r>
              <a:rPr lang="en-US" dirty="0"/>
              <a:t> </a:t>
            </a:r>
            <a:r>
              <a:rPr lang="en-US" dirty="0" err="1"/>
              <a:t>ελέγχου</a:t>
            </a:r>
            <a:r>
              <a:rPr lang="en-US" dirty="0"/>
              <a:t> </a:t>
            </a:r>
            <a:r>
              <a:rPr lang="en-US" dirty="0" err="1"/>
              <a:t>επαναλαμβάνεται</a:t>
            </a:r>
            <a:r>
              <a:rPr lang="en-US" dirty="0"/>
              <a:t> </a:t>
            </a:r>
            <a:r>
              <a:rPr lang="en-US" dirty="0" err="1"/>
              <a:t>από</a:t>
            </a:r>
            <a:r>
              <a:rPr lang="en-US" dirty="0"/>
              <a:t> </a:t>
            </a:r>
            <a:r>
              <a:rPr lang="en-US" dirty="0" err="1"/>
              <a:t>την</a:t>
            </a:r>
            <a:r>
              <a:rPr lang="en-US" dirty="0"/>
              <a:t> </a:t>
            </a:r>
            <a:r>
              <a:rPr lang="en-US" dirty="0" err="1"/>
              <a:t>αρχή</a:t>
            </a:r>
            <a:r>
              <a:rPr lang="en-US" dirty="0"/>
              <a:t>.</a:t>
            </a:r>
            <a:endParaRPr lang="el-GR" dirty="0"/>
          </a:p>
          <a:p>
            <a:pPr marL="624078" lvl="0" indent="-514350">
              <a:buFont typeface="+mj-lt"/>
              <a:buAutoNum type="arabicPeriod" startAt="7"/>
            </a:pPr>
            <a:r>
              <a:rPr lang="en-US" dirty="0"/>
              <a:t>Η </a:t>
            </a:r>
            <a:r>
              <a:rPr lang="en-US" dirty="0" err="1"/>
              <a:t>κάθε</a:t>
            </a:r>
            <a:r>
              <a:rPr lang="en-US" dirty="0"/>
              <a:t> </a:t>
            </a:r>
            <a:r>
              <a:rPr lang="en-US" dirty="0" err="1"/>
              <a:t>ομάδα</a:t>
            </a:r>
            <a:r>
              <a:rPr lang="en-US" dirty="0"/>
              <a:t> </a:t>
            </a:r>
            <a:r>
              <a:rPr lang="en-US" dirty="0" err="1"/>
              <a:t>συντάσσει</a:t>
            </a:r>
            <a:r>
              <a:rPr lang="en-US" dirty="0"/>
              <a:t> </a:t>
            </a:r>
            <a:r>
              <a:rPr lang="en-US" dirty="0" err="1"/>
              <a:t>κατάλογο</a:t>
            </a:r>
            <a:r>
              <a:rPr lang="en-US" dirty="0"/>
              <a:t> </a:t>
            </a:r>
            <a:r>
              <a:rPr lang="en-US" dirty="0" err="1"/>
              <a:t>με</a:t>
            </a:r>
            <a:r>
              <a:rPr lang="en-US" dirty="0"/>
              <a:t> </a:t>
            </a:r>
            <a:r>
              <a:rPr lang="en-US" dirty="0" err="1"/>
              <a:t>τα</a:t>
            </a:r>
            <a:r>
              <a:rPr lang="en-US" dirty="0"/>
              <a:t> </a:t>
            </a:r>
            <a:r>
              <a:rPr lang="en-US" dirty="0" err="1"/>
              <a:t>αποτελέσματα</a:t>
            </a:r>
            <a:r>
              <a:rPr lang="en-US" dirty="0"/>
              <a:t> </a:t>
            </a:r>
            <a:r>
              <a:rPr lang="en-US" dirty="0" err="1"/>
              <a:t>για</a:t>
            </a:r>
            <a:r>
              <a:rPr lang="en-US" dirty="0"/>
              <a:t> </a:t>
            </a:r>
            <a:r>
              <a:rPr lang="en-US" dirty="0" err="1"/>
              <a:t>την</a:t>
            </a:r>
            <a:r>
              <a:rPr lang="en-US" dirty="0"/>
              <a:t> </a:t>
            </a:r>
            <a:r>
              <a:rPr lang="en-US" dirty="0" err="1"/>
              <a:t>περίοδο</a:t>
            </a:r>
            <a:r>
              <a:rPr lang="en-US" dirty="0"/>
              <a:t> </a:t>
            </a:r>
            <a:r>
              <a:rPr lang="en-US" dirty="0" err="1"/>
              <a:t>που</a:t>
            </a:r>
            <a:r>
              <a:rPr lang="en-US" dirty="0"/>
              <a:t> </a:t>
            </a:r>
            <a:r>
              <a:rPr lang="en-US" dirty="0" err="1"/>
              <a:t>εξέτασε</a:t>
            </a:r>
            <a:r>
              <a:rPr lang="en-US" dirty="0"/>
              <a:t>, </a:t>
            </a:r>
            <a:r>
              <a:rPr lang="en-US" dirty="0" err="1"/>
              <a:t>που</a:t>
            </a:r>
            <a:r>
              <a:rPr lang="en-US" dirty="0"/>
              <a:t> </a:t>
            </a:r>
            <a:r>
              <a:rPr lang="en-US" dirty="0" err="1"/>
              <a:t>περιλαμβάνει</a:t>
            </a:r>
            <a:r>
              <a:rPr lang="en-US" dirty="0"/>
              <a:t> </a:t>
            </a:r>
            <a:r>
              <a:rPr lang="en-US" dirty="0" err="1"/>
              <a:t>και</a:t>
            </a:r>
            <a:r>
              <a:rPr lang="en-US" dirty="0"/>
              <a:t> </a:t>
            </a:r>
            <a:r>
              <a:rPr lang="en-US" dirty="0" err="1"/>
              <a:t>κατηγοριοποίηση</a:t>
            </a:r>
            <a:r>
              <a:rPr lang="en-US" dirty="0"/>
              <a:t> </a:t>
            </a:r>
            <a:r>
              <a:rPr lang="en-US" dirty="0" err="1"/>
              <a:t>με</a:t>
            </a:r>
            <a:r>
              <a:rPr lang="en-US" dirty="0"/>
              <a:t> </a:t>
            </a:r>
            <a:r>
              <a:rPr lang="en-US" dirty="0" err="1"/>
              <a:t>βάση</a:t>
            </a:r>
            <a:r>
              <a:rPr lang="en-US" dirty="0"/>
              <a:t> </a:t>
            </a:r>
            <a:r>
              <a:rPr lang="en-US" dirty="0" err="1"/>
              <a:t>τη</a:t>
            </a:r>
            <a:r>
              <a:rPr lang="en-US" dirty="0"/>
              <a:t> </a:t>
            </a:r>
            <a:r>
              <a:rPr lang="en-US" dirty="0" err="1"/>
              <a:t>δικαιοδοσία</a:t>
            </a:r>
            <a:r>
              <a:rPr lang="en-US" dirty="0"/>
              <a:t>. </a:t>
            </a:r>
            <a:endParaRPr lang="el-GR" dirty="0"/>
          </a:p>
          <a:p>
            <a:pPr marL="624078" lvl="0" indent="-514350">
              <a:buFont typeface="+mj-lt"/>
              <a:buAutoNum type="arabicPeriod" startAt="7"/>
            </a:pPr>
            <a:r>
              <a:rPr lang="en-US" dirty="0" err="1"/>
              <a:t>Τα</a:t>
            </a:r>
            <a:r>
              <a:rPr lang="en-US" dirty="0"/>
              <a:t> </a:t>
            </a:r>
            <a:r>
              <a:rPr lang="en-US" dirty="0" err="1"/>
              <a:t>προνομιακά</a:t>
            </a:r>
            <a:r>
              <a:rPr lang="en-US" dirty="0"/>
              <a:t> </a:t>
            </a:r>
            <a:r>
              <a:rPr lang="en-US" dirty="0" err="1"/>
              <a:t>εντάλματα</a:t>
            </a:r>
            <a:r>
              <a:rPr lang="en-US" dirty="0"/>
              <a:t> </a:t>
            </a:r>
            <a:r>
              <a:rPr lang="en-US" dirty="0" err="1"/>
              <a:t>εξετάζονται</a:t>
            </a:r>
            <a:r>
              <a:rPr lang="en-US" dirty="0"/>
              <a:t> </a:t>
            </a:r>
            <a:r>
              <a:rPr lang="en-US" dirty="0" err="1"/>
              <a:t>για</a:t>
            </a:r>
            <a:r>
              <a:rPr lang="en-US" dirty="0"/>
              <a:t> </a:t>
            </a:r>
            <a:r>
              <a:rPr lang="en-US" dirty="0" err="1"/>
              <a:t>την</a:t>
            </a:r>
            <a:r>
              <a:rPr lang="en-US" dirty="0"/>
              <a:t> </a:t>
            </a:r>
            <a:r>
              <a:rPr lang="en-US" dirty="0" err="1"/>
              <a:t>περίοδο</a:t>
            </a:r>
            <a:r>
              <a:rPr lang="en-US" dirty="0"/>
              <a:t> 1960 </a:t>
            </a:r>
            <a:r>
              <a:rPr lang="en-US" dirty="0" err="1"/>
              <a:t>έως</a:t>
            </a:r>
            <a:r>
              <a:rPr lang="en-US" dirty="0"/>
              <a:t> 2015 </a:t>
            </a:r>
            <a:r>
              <a:rPr lang="en-US" dirty="0" err="1"/>
              <a:t>από</a:t>
            </a:r>
            <a:r>
              <a:rPr lang="en-US" dirty="0"/>
              <a:t> </a:t>
            </a:r>
            <a:r>
              <a:rPr lang="en-US" dirty="0" err="1"/>
              <a:t>άλλη</a:t>
            </a:r>
            <a:r>
              <a:rPr lang="en-US" dirty="0"/>
              <a:t> </a:t>
            </a:r>
            <a:r>
              <a:rPr lang="en-US" dirty="0" err="1"/>
              <a:t>αυτόνομη</a:t>
            </a:r>
            <a:r>
              <a:rPr lang="en-US" dirty="0"/>
              <a:t> </a:t>
            </a:r>
            <a:r>
              <a:rPr lang="en-US" dirty="0" err="1"/>
              <a:t>ομάδα</a:t>
            </a:r>
            <a:r>
              <a:rPr lang="en-US" dirty="0"/>
              <a:t>. </a:t>
            </a:r>
          </a:p>
          <a:p>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ΜΕΘΟΔΟΛΟΓΙΑ</a:t>
            </a:r>
            <a:endParaRPr lang="en-US" dirty="0"/>
          </a:p>
        </p:txBody>
      </p:sp>
      <p:sp>
        <p:nvSpPr>
          <p:cNvPr id="3" name="Content Placeholder 2"/>
          <p:cNvSpPr>
            <a:spLocks noGrp="1"/>
          </p:cNvSpPr>
          <p:nvPr>
            <p:ph idx="1"/>
          </p:nvPr>
        </p:nvSpPr>
        <p:spPr/>
        <p:txBody>
          <a:bodyPr/>
          <a:lstStyle/>
          <a:p>
            <a:pPr lvl="0"/>
            <a:r>
              <a:rPr lang="en-US" dirty="0" err="1"/>
              <a:t>Τα</a:t>
            </a:r>
            <a:r>
              <a:rPr lang="en-US" dirty="0"/>
              <a:t> </a:t>
            </a:r>
            <a:r>
              <a:rPr lang="en-US" dirty="0" err="1"/>
              <a:t>αποτελέσματα</a:t>
            </a:r>
            <a:r>
              <a:rPr lang="en-US" dirty="0"/>
              <a:t> </a:t>
            </a:r>
            <a:r>
              <a:rPr lang="en-US" dirty="0" err="1"/>
              <a:t>έτυχαν</a:t>
            </a:r>
            <a:r>
              <a:rPr lang="en-US" dirty="0"/>
              <a:t> </a:t>
            </a:r>
            <a:r>
              <a:rPr lang="en-US" dirty="0" err="1"/>
              <a:t>στατιστικής</a:t>
            </a:r>
            <a:r>
              <a:rPr lang="en-US" dirty="0"/>
              <a:t> </a:t>
            </a:r>
            <a:r>
              <a:rPr lang="en-US" dirty="0" err="1"/>
              <a:t>επεξεργασίας</a:t>
            </a:r>
            <a:r>
              <a:rPr lang="en-US" dirty="0"/>
              <a:t> </a:t>
            </a:r>
            <a:r>
              <a:rPr lang="en-US" dirty="0" err="1"/>
              <a:t>διά</a:t>
            </a:r>
            <a:r>
              <a:rPr lang="en-US" dirty="0"/>
              <a:t> </a:t>
            </a:r>
            <a:r>
              <a:rPr lang="en-US" dirty="0" err="1"/>
              <a:t>της</a:t>
            </a:r>
            <a:r>
              <a:rPr lang="en-US" dirty="0"/>
              <a:t> </a:t>
            </a:r>
            <a:r>
              <a:rPr lang="en-US" dirty="0" err="1"/>
              <a:t>χρήσης</a:t>
            </a:r>
            <a:r>
              <a:rPr lang="en-US" dirty="0"/>
              <a:t> </a:t>
            </a:r>
            <a:r>
              <a:rPr lang="en-US" dirty="0" err="1"/>
              <a:t>γραφημάτων</a:t>
            </a:r>
            <a:r>
              <a:rPr lang="en-US" dirty="0"/>
              <a:t> </a:t>
            </a:r>
            <a:r>
              <a:rPr lang="en-US" dirty="0" err="1"/>
              <a:t>υπό</a:t>
            </a:r>
            <a:r>
              <a:rPr lang="en-US" dirty="0"/>
              <a:t> </a:t>
            </a:r>
            <a:r>
              <a:rPr lang="en-US" dirty="0" err="1"/>
              <a:t>τον</a:t>
            </a:r>
            <a:r>
              <a:rPr lang="en-US" dirty="0"/>
              <a:t> </a:t>
            </a:r>
            <a:r>
              <a:rPr lang="en-US" dirty="0" err="1"/>
              <a:t>συντονισμό</a:t>
            </a:r>
            <a:r>
              <a:rPr lang="en-US" dirty="0"/>
              <a:t> </a:t>
            </a:r>
            <a:r>
              <a:rPr lang="en-US" dirty="0" err="1"/>
              <a:t>του</a:t>
            </a:r>
            <a:r>
              <a:rPr lang="en-US" dirty="0"/>
              <a:t> κ. </a:t>
            </a:r>
            <a:r>
              <a:rPr lang="el-GR" dirty="0" err="1"/>
              <a:t>Χατζημιχαήλ</a:t>
            </a:r>
            <a:r>
              <a:rPr lang="en-US" dirty="0"/>
              <a:t> </a:t>
            </a:r>
            <a:r>
              <a:rPr lang="en-US" dirty="0" err="1"/>
              <a:t>και</a:t>
            </a:r>
            <a:r>
              <a:rPr lang="en-US" dirty="0"/>
              <a:t> </a:t>
            </a:r>
            <a:r>
              <a:rPr lang="en-US" dirty="0" err="1"/>
              <a:t>ακολούθως</a:t>
            </a:r>
            <a:r>
              <a:rPr lang="en-US" dirty="0"/>
              <a:t> </a:t>
            </a:r>
            <a:r>
              <a:rPr lang="en-US" dirty="0" err="1"/>
              <a:t>υπήρξε</a:t>
            </a:r>
            <a:r>
              <a:rPr lang="en-US" dirty="0"/>
              <a:t> </a:t>
            </a:r>
            <a:r>
              <a:rPr lang="en-US" dirty="0" err="1"/>
              <a:t>στάδιο</a:t>
            </a:r>
            <a:r>
              <a:rPr lang="en-US" dirty="0"/>
              <a:t> </a:t>
            </a:r>
            <a:r>
              <a:rPr lang="en-US" dirty="0" err="1"/>
              <a:t>ανάλυσης</a:t>
            </a:r>
            <a:r>
              <a:rPr lang="en-US" dirty="0"/>
              <a:t> </a:t>
            </a:r>
            <a:r>
              <a:rPr lang="en-US" dirty="0" err="1"/>
              <a:t>αποτελεσμάτων</a:t>
            </a:r>
            <a:r>
              <a:rPr lang="en-US" dirty="0"/>
              <a:t> </a:t>
            </a:r>
            <a:r>
              <a:rPr lang="en-US" dirty="0" err="1"/>
              <a:t>και</a:t>
            </a:r>
            <a:r>
              <a:rPr lang="en-US" dirty="0"/>
              <a:t> </a:t>
            </a:r>
            <a:r>
              <a:rPr lang="en-US" dirty="0" err="1"/>
              <a:t>άντλησης</a:t>
            </a:r>
            <a:r>
              <a:rPr lang="en-US" dirty="0"/>
              <a:t> </a:t>
            </a:r>
            <a:r>
              <a:rPr lang="en-US" dirty="0" err="1"/>
              <a:t>συμπερασμάτων</a:t>
            </a:r>
            <a:r>
              <a:rPr lang="en-US" dirty="0"/>
              <a:t>.</a:t>
            </a:r>
            <a:endParaRPr lang="el-GR" dirty="0"/>
          </a:p>
          <a:p>
            <a:pPr lvl="0"/>
            <a:r>
              <a:rPr lang="el-GR" dirty="0"/>
              <a:t>Η έρευνα εξέτασε όλες τις αποφάσεις του Ανωτάτου Δικαστηρίου μέχρι και το 2015 και κατέγραψε όλες τις εφέσεις</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ΔΙΑΠΙΣΤΩΣΕΙΣ </a:t>
            </a:r>
            <a:endParaRPr lang="en-US" dirty="0"/>
          </a:p>
        </p:txBody>
      </p:sp>
      <p:sp>
        <p:nvSpPr>
          <p:cNvPr id="3" name="Content Placeholder 2"/>
          <p:cNvSpPr>
            <a:spLocks noGrp="1"/>
          </p:cNvSpPr>
          <p:nvPr>
            <p:ph idx="1"/>
          </p:nvPr>
        </p:nvSpPr>
        <p:spPr/>
        <p:txBody>
          <a:bodyPr>
            <a:normAutofit fontScale="85000" lnSpcReduction="20000"/>
          </a:bodyPr>
          <a:lstStyle/>
          <a:p>
            <a:pPr lvl="0"/>
            <a:r>
              <a:rPr lang="el-GR" dirty="0"/>
              <a:t>Οι </a:t>
            </a:r>
            <a:r>
              <a:rPr lang="el-GR" b="1" dirty="0"/>
              <a:t>πολιτικές εφέσεις</a:t>
            </a:r>
            <a:r>
              <a:rPr lang="el-GR" dirty="0"/>
              <a:t> τείνουν να υπολείπονται, στα πρώτα χρόνια της Ανεξαρτησίας, αριθμητικώς των </a:t>
            </a:r>
            <a:r>
              <a:rPr lang="el-GR" b="1" dirty="0"/>
              <a:t>ποινικών εφέσεων</a:t>
            </a:r>
            <a:r>
              <a:rPr lang="el-GR" dirty="0"/>
              <a:t>. Την δεκαετία 1960-1969 εκδόθηκαν αποφάσεις επί 217 πολιτικών και 264 ποινικών εφέσεων. Την επόμενη δεκαετία, οι αριθμοί εξισώνονται (275 πολιτικές και 278 ποινικές). </a:t>
            </a:r>
          </a:p>
          <a:p>
            <a:pPr lvl="0"/>
            <a:r>
              <a:rPr lang="el-GR" dirty="0"/>
              <a:t>Την δεκαετία 1980-1989 παγιώνεται η αριθμητική υπεροχή των πολιτικών εφέσεων (478 έναντι 417). Μετά το 1990 διαπιστώνουμε μια έκρηξη στους αριθμούς των πολιτικών εφέσεων, τόσο σε απόλυτους αριθμούς όσο και συγκριτικά με τις ποινικές (1119 έναντι 542 το 1990-1999, 1623 έναντι 880 το 2000-2009, 891 έναντι 383 κατά το πρώτο ήμισυ της παρούσας δεκαετίας)</a:t>
            </a:r>
            <a:endParaRPr lang="en-US" dirty="0"/>
          </a:p>
          <a:p>
            <a:endParaRPr lang="en-US" dirty="0"/>
          </a:p>
        </p:txBody>
      </p:sp>
      <p:sp>
        <p:nvSpPr>
          <p:cNvPr id="4" name="Footer Placeholder 3"/>
          <p:cNvSpPr>
            <a:spLocks noGrp="1"/>
          </p:cNvSpPr>
          <p:nvPr>
            <p:ph type="ftr" sz="quarter" idx="11"/>
          </p:nvPr>
        </p:nvSpPr>
        <p:spPr/>
        <p:txBody>
          <a:bodyPr/>
          <a:lstStyle/>
          <a:p>
            <a:r>
              <a:rPr lang="el-GR"/>
              <a:t>Δρ. Κωνσταντίνος Κόμπος, Πανεπιστήμιο Κύπρου</a:t>
            </a:r>
            <a:endParaRPr lang="en-US"/>
          </a:p>
        </p:txBody>
      </p:sp>
      <p:sp>
        <p:nvSpPr>
          <p:cNvPr id="5" name="Slide Number Placeholder 4"/>
          <p:cNvSpPr>
            <a:spLocks noGrp="1"/>
          </p:cNvSpPr>
          <p:nvPr>
            <p:ph type="sldNum" sz="quarter" idx="12"/>
          </p:nvPr>
        </p:nvSpPr>
        <p:spPr/>
        <p:txBody>
          <a:bodyPr/>
          <a:lstStyle/>
          <a:p>
            <a:fld id="{E9FCACA0-6E9B-4F1F-A7B1-A6F65CB8496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150</TotalTime>
  <Words>2247</Words>
  <Application>Microsoft Office PowerPoint</Application>
  <PresentationFormat>On-screen Show (4:3)</PresentationFormat>
  <Paragraphs>149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Georgia</vt:lpstr>
      <vt:lpstr>Trebuchet MS</vt:lpstr>
      <vt:lpstr>Wingdings</vt:lpstr>
      <vt:lpstr>Wingdings 2</vt:lpstr>
      <vt:lpstr>Urban</vt:lpstr>
      <vt:lpstr> ΕΥΡΩΠΑΪΚΗ ΗΜΕΡΑ ΔΙΚΑΙΟΣΥΝΗΣ: ΤΟ ΔΙΚΑΙΩΜΑ ΕΦΕΣΗΣ </vt:lpstr>
      <vt:lpstr>ΕΙΣΑΓΩΓΗ </vt:lpstr>
      <vt:lpstr>ΣΥΜΠΕΡΑΣΜΑΤΑ</vt:lpstr>
      <vt:lpstr>ΤΑΥΤΟΤΗΤΑ ΤΗΣ ΕΡΕΥΝΑΣ</vt:lpstr>
      <vt:lpstr>ΜΕΘΟΔΟΛΟΓΙΑ</vt:lpstr>
      <vt:lpstr>ΜΕΘΟΔΟΛΟΓΙΑ</vt:lpstr>
      <vt:lpstr>ΜΕΘΟΔΟΛΟΓΙΑ</vt:lpstr>
      <vt:lpstr>ΜΕΘΟΔΟΛΟΓΙΑ</vt:lpstr>
      <vt:lpstr>ΔΙΑΠΙΣΤΩΣΕΙΣ </vt:lpstr>
      <vt:lpstr>ΔΙΑΠΙΣΤΩΣΕΙΣ</vt:lpstr>
      <vt:lpstr>ΔΙΑΠΙΣΤΩΣΕΙΣ</vt:lpstr>
      <vt:lpstr>ΔΙΑΠΙΣΤΩΣΕΙΣ</vt:lpstr>
      <vt:lpstr>ΔΙΑΠΙΣΤΩΣΕΙΣ</vt:lpstr>
      <vt:lpstr>ΔΙΑΠΙΣΤΩΣΕΙΣ</vt:lpstr>
      <vt:lpstr>PowerPoint Presentation</vt:lpstr>
      <vt:lpstr>PowerPoint Presentation</vt:lpstr>
      <vt:lpstr>ΣΥΜΠΕΡΑΣΜΑΤΑ</vt:lpstr>
      <vt:lpstr>ΠΑΡΑΜΕΤΡΟΙ ΑΝΑΛΥΣΗΣ</vt:lpstr>
      <vt:lpstr>ΠΑΡΑΔΕΙΓΜΑΤΑ</vt:lpstr>
      <vt:lpstr>ΠΑΡΑΔΕΙΓΜΑΤΑ</vt:lpstr>
      <vt:lpstr>ΕΠΕΞΗΓΗΣΗ</vt:lpstr>
      <vt:lpstr>ΕΠΕΞΗΓΗΣΗ</vt:lpstr>
      <vt:lpstr>ΕΞΕΛΙΞΗ ΕΡΕΥΝΑΣ</vt:lpstr>
      <vt:lpstr>ΕΠΙΛΟΓΟΣ </vt:lpstr>
      <vt:lpstr>ΕΠΙΛΟΓΟΣ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ΕΥΡΩΠΑΪΚΗ ΗΜΕΡΑ ΔΙΚΑΙΟΣΥΝΗΣ: ΤΟ ΔΙΚΑΙΩΜΑ ΕΦΕΣΗΣ</dc:title>
  <dc:creator>user</dc:creator>
  <cp:lastModifiedBy>Elena Noekleous</cp:lastModifiedBy>
  <cp:revision>18</cp:revision>
  <dcterms:created xsi:type="dcterms:W3CDTF">2016-10-24T06:02:21Z</dcterms:created>
  <dcterms:modified xsi:type="dcterms:W3CDTF">2016-10-25T06:05:22Z</dcterms:modified>
</cp:coreProperties>
</file>